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35" r:id="rId3"/>
    <p:sldId id="366" r:id="rId4"/>
    <p:sldId id="258" r:id="rId5"/>
    <p:sldId id="259" r:id="rId6"/>
    <p:sldId id="260" r:id="rId7"/>
    <p:sldId id="261" r:id="rId8"/>
    <p:sldId id="262" r:id="rId9"/>
    <p:sldId id="263" r:id="rId10"/>
    <p:sldId id="336"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7" r:id="rId26"/>
    <p:sldId id="337" r:id="rId27"/>
    <p:sldId id="279" r:id="rId28"/>
    <p:sldId id="280" r:id="rId29"/>
    <p:sldId id="281" r:id="rId30"/>
    <p:sldId id="282" r:id="rId31"/>
    <p:sldId id="283" r:id="rId32"/>
    <p:sldId id="338" r:id="rId33"/>
    <p:sldId id="284" r:id="rId34"/>
    <p:sldId id="285" r:id="rId35"/>
    <p:sldId id="286" r:id="rId36"/>
    <p:sldId id="288" r:id="rId37"/>
    <p:sldId id="287" r:id="rId38"/>
    <p:sldId id="339" r:id="rId39"/>
    <p:sldId id="289" r:id="rId40"/>
    <p:sldId id="290" r:id="rId41"/>
    <p:sldId id="291" r:id="rId42"/>
    <p:sldId id="292" r:id="rId43"/>
    <p:sldId id="293" r:id="rId44"/>
    <p:sldId id="359" r:id="rId45"/>
    <p:sldId id="294" r:id="rId46"/>
    <p:sldId id="360" r:id="rId47"/>
    <p:sldId id="295" r:id="rId48"/>
    <p:sldId id="296" r:id="rId49"/>
    <p:sldId id="297" r:id="rId50"/>
    <p:sldId id="340" r:id="rId51"/>
    <p:sldId id="298" r:id="rId52"/>
    <p:sldId id="299" r:id="rId53"/>
    <p:sldId id="300" r:id="rId54"/>
    <p:sldId id="301" r:id="rId55"/>
    <p:sldId id="302" r:id="rId56"/>
    <p:sldId id="303" r:id="rId57"/>
    <p:sldId id="341" r:id="rId58"/>
    <p:sldId id="304" r:id="rId59"/>
    <p:sldId id="342" r:id="rId60"/>
    <p:sldId id="305" r:id="rId61"/>
    <p:sldId id="306" r:id="rId62"/>
    <p:sldId id="307" r:id="rId63"/>
    <p:sldId id="308" r:id="rId64"/>
    <p:sldId id="343" r:id="rId65"/>
    <p:sldId id="309" r:id="rId66"/>
    <p:sldId id="310" r:id="rId67"/>
    <p:sldId id="311" r:id="rId68"/>
    <p:sldId id="312" r:id="rId69"/>
    <p:sldId id="344" r:id="rId70"/>
    <p:sldId id="345" r:id="rId71"/>
    <p:sldId id="313" r:id="rId72"/>
    <p:sldId id="314" r:id="rId73"/>
    <p:sldId id="347" r:id="rId74"/>
    <p:sldId id="348" r:id="rId75"/>
    <p:sldId id="315" r:id="rId76"/>
    <p:sldId id="316" r:id="rId77"/>
    <p:sldId id="317" r:id="rId78"/>
    <p:sldId id="318" r:id="rId79"/>
    <p:sldId id="363" r:id="rId80"/>
    <p:sldId id="364"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3" r:id="rId94"/>
    <p:sldId id="332" r:id="rId95"/>
    <p:sldId id="365"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5E34CB-78E5-41CF-BE16-A78A587B986A}" v="196" dt="2019-06-12T21:11:43.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BR"/>
          </a:p>
        </p:txBody>
      </p:sp>
      <p:sp>
        <p:nvSpPr>
          <p:cNvPr id="4" name="Date Placeholder 3"/>
          <p:cNvSpPr>
            <a:spLocks noGrp="1"/>
          </p:cNvSpPr>
          <p:nvPr>
            <p:ph type="dt" sz="half" idx="10"/>
          </p:nvPr>
        </p:nvSpPr>
        <p:spPr/>
        <p:txBody>
          <a:bodyPr/>
          <a:lstStyle/>
          <a:p>
            <a:fld id="{37B5183B-E9FB-4CC2-90E7-AEEE481DA5C4}"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804AD23C-A3F8-4E4C-87D2-E1683CC095C7}"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D38262FD-27C7-469D-A445-7094844F9851}"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latin typeface="Arial Black" pitchFamily="34" charset="0"/>
              </a:defRPr>
            </a:lvl1pPr>
          </a:lstStyle>
          <a:p>
            <a:r>
              <a:rPr lang="en-US" dirty="0"/>
              <a:t>Click to edit Master title style</a:t>
            </a:r>
            <a:endParaRPr lang="pt-BR" dirty="0"/>
          </a:p>
        </p:txBody>
      </p:sp>
      <p:sp>
        <p:nvSpPr>
          <p:cNvPr id="3" name="Content Placeholder 2"/>
          <p:cNvSpPr>
            <a:spLocks noGrp="1"/>
          </p:cNvSpPr>
          <p:nvPr>
            <p:ph idx="1"/>
          </p:nvPr>
        </p:nvSpPr>
        <p:spPr/>
        <p:txBody>
          <a:bodyPr>
            <a:normAutofit/>
          </a:bodyPr>
          <a:lstStyle>
            <a:lvl1pPr>
              <a:defRPr sz="2400" b="1">
                <a:solidFill>
                  <a:schemeClr val="bg1"/>
                </a:solidFill>
                <a:effectLst>
                  <a:outerShdw blurRad="38100" dist="38100" dir="2700000" algn="tl">
                    <a:srgbClr val="000000">
                      <a:alpha val="43137"/>
                    </a:srgbClr>
                  </a:outerShdw>
                </a:effectLst>
                <a:latin typeface="Arial" pitchFamily="34" charset="0"/>
                <a:cs typeface="Arial" pitchFamily="34" charset="0"/>
              </a:defRPr>
            </a:lvl1pPr>
            <a:lvl2pPr>
              <a:defRPr sz="2400" b="1">
                <a:solidFill>
                  <a:schemeClr val="bg1"/>
                </a:solidFill>
                <a:effectLst>
                  <a:outerShdw blurRad="38100" dist="38100" dir="2700000" algn="tl">
                    <a:srgbClr val="000000">
                      <a:alpha val="43137"/>
                    </a:srgbClr>
                  </a:outerShdw>
                </a:effectLst>
                <a:latin typeface="Arial" pitchFamily="34" charset="0"/>
                <a:cs typeface="Arial" pitchFamily="34" charset="0"/>
              </a:defRPr>
            </a:lvl2pPr>
            <a:lvl3pPr>
              <a:defRPr sz="2400" b="1">
                <a:solidFill>
                  <a:schemeClr val="bg1"/>
                </a:solidFill>
                <a:effectLst>
                  <a:outerShdw blurRad="38100" dist="38100" dir="2700000" algn="tl">
                    <a:srgbClr val="000000">
                      <a:alpha val="43137"/>
                    </a:srgbClr>
                  </a:outerShdw>
                </a:effectLst>
                <a:latin typeface="Arial" pitchFamily="34" charset="0"/>
                <a:cs typeface="Arial" pitchFamily="34" charset="0"/>
              </a:defRPr>
            </a:lvl3pPr>
            <a:lvl4pPr>
              <a:defRPr sz="2400" b="1">
                <a:solidFill>
                  <a:schemeClr val="bg1"/>
                </a:solidFill>
                <a:effectLst>
                  <a:outerShdw blurRad="38100" dist="38100" dir="2700000" algn="tl">
                    <a:srgbClr val="000000">
                      <a:alpha val="43137"/>
                    </a:srgbClr>
                  </a:outerShdw>
                </a:effectLst>
                <a:latin typeface="Arial" pitchFamily="34" charset="0"/>
                <a:cs typeface="Arial" pitchFamily="34" charset="0"/>
              </a:defRPr>
            </a:lvl4pPr>
            <a:lvl5pPr>
              <a:defRPr sz="2400" b="1">
                <a:solidFill>
                  <a:schemeClr val="bg1"/>
                </a:solidFill>
                <a:effectLst>
                  <a:outerShdw blurRad="38100" dist="38100" dir="2700000" algn="tl">
                    <a:srgbClr val="000000">
                      <a:alpha val="43137"/>
                    </a:srgbClr>
                  </a:outerShdw>
                </a:effectLst>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8891FDCA-FFEE-4A63-AA32-BC7105DC0C9E}"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a:xfrm>
            <a:off x="6830888" y="6376243"/>
            <a:ext cx="2133600" cy="365125"/>
          </a:xfrm>
        </p:spPr>
        <p:txBody>
          <a:bodyPr/>
          <a:lstStyle>
            <a:lvl1pPr>
              <a:defRPr>
                <a:solidFill>
                  <a:schemeClr val="bg1"/>
                </a:solidFill>
              </a:defRPr>
            </a:lvl1pPr>
          </a:lstStyle>
          <a:p>
            <a:fld id="{30578BFF-FD5B-457B-8B99-B3BC5F2C8C8C}" type="slidenum">
              <a:rPr lang="pt-BR" smtClean="0">
                <a:solidFill>
                  <a:prstClr val="white"/>
                </a:solidFill>
              </a:rPr>
              <a:pPr/>
              <a:t>‹nº›</a:t>
            </a:fld>
            <a:endParaRPr lang="pt-BR" dirty="0">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E29120-4905-4C1D-A4A6-193522AF6724}"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35295106-30FA-4F21-88AA-2C074652C82E}" type="datetime1">
              <a:rPr lang="pt-BR" smtClean="0">
                <a:solidFill>
                  <a:prstClr val="black">
                    <a:tint val="75000"/>
                  </a:prstClr>
                </a:solidFill>
              </a:rPr>
              <a:pPr/>
              <a:t>09/04/2020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1344DE5F-1F80-4F5F-8B27-96B61C651D57}" type="datetime1">
              <a:rPr lang="pt-BR" smtClean="0">
                <a:solidFill>
                  <a:prstClr val="black">
                    <a:tint val="75000"/>
                  </a:prstClr>
                </a:solidFill>
              </a:rPr>
              <a:pPr/>
              <a:t>09/04/2020</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987777B3-5E9F-4217-980C-A4FD73A35A00}" type="datetime1">
              <a:rPr lang="pt-BR" smtClean="0">
                <a:solidFill>
                  <a:prstClr val="black">
                    <a:tint val="75000"/>
                  </a:prstClr>
                </a:solidFill>
              </a:rPr>
              <a:pPr/>
              <a:t>09/04/2020</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F5D66-43C2-479A-9FF1-C1A7384E9537}" type="datetime1">
              <a:rPr lang="pt-BR" smtClean="0">
                <a:solidFill>
                  <a:prstClr val="black">
                    <a:tint val="75000"/>
                  </a:prstClr>
                </a:solidFill>
              </a:rPr>
              <a:pPr/>
              <a:t>09/04/2020</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A883D-3DC0-4D69-8A4A-CFF7EFB83B7B}" type="datetime1">
              <a:rPr lang="pt-BR" smtClean="0">
                <a:solidFill>
                  <a:prstClr val="black">
                    <a:tint val="75000"/>
                  </a:prstClr>
                </a:solidFill>
              </a:rPr>
              <a:pPr/>
              <a:t>09/04/2020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61AB13-8750-4D44-934E-A29A2748B94D}" type="datetime1">
              <a:rPr lang="pt-BR" smtClean="0">
                <a:solidFill>
                  <a:prstClr val="black">
                    <a:tint val="75000"/>
                  </a:prstClr>
                </a:solidFill>
              </a:rPr>
              <a:pPr/>
              <a:t>09/04/2020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61CA7-80D6-4615-B086-AB3CAD0C920C}" type="datetime1">
              <a:rPr lang="pt-BR" smtClean="0">
                <a:solidFill>
                  <a:prstClr val="black">
                    <a:tint val="75000"/>
                  </a:prstClr>
                </a:solidFill>
              </a:rPr>
              <a:pPr/>
              <a:t>09/04/2020</a:t>
            </a:fld>
            <a:endParaRPr lang="pt-B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78BFF-FD5B-457B-8B99-B3BC5F2C8C8C}" type="slidenum">
              <a:rPr lang="pt-BR" smtClean="0">
                <a:solidFill>
                  <a:prstClr val="black">
                    <a:tint val="75000"/>
                  </a:prstClr>
                </a:solidFill>
              </a: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package" Target="../embeddings/Documento_do_Microsoft_Word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a:t>
            </a:fld>
            <a:endParaRPr lang="pt-BR" dirty="0">
              <a:solidFill>
                <a:prstClr val="white"/>
              </a:solidFill>
            </a:endParaRPr>
          </a:p>
        </p:txBody>
      </p:sp>
      <p:sp>
        <p:nvSpPr>
          <p:cNvPr id="8" name="Rectangle 7"/>
          <p:cNvSpPr/>
          <p:nvPr/>
        </p:nvSpPr>
        <p:spPr>
          <a:xfrm>
            <a:off x="1080086" y="139482"/>
            <a:ext cx="3528392" cy="1323439"/>
          </a:xfrm>
          <a:prstGeom prst="rect">
            <a:avLst/>
          </a:prstGeom>
          <a:noFill/>
          <a:effectLst>
            <a:outerShdw blurRad="50800" dist="38100" dir="2700000" algn="tl" rotWithShape="0">
              <a:schemeClr val="tx1">
                <a:alpha val="40000"/>
              </a:schemeClr>
            </a:outerShdw>
          </a:effectLst>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DANIEL</a:t>
            </a:r>
          </a:p>
        </p:txBody>
      </p:sp>
      <p:sp>
        <p:nvSpPr>
          <p:cNvPr id="9" name="Rectangle 8"/>
          <p:cNvSpPr/>
          <p:nvPr/>
        </p:nvSpPr>
        <p:spPr>
          <a:xfrm>
            <a:off x="4572000" y="1412776"/>
            <a:ext cx="3577261" cy="923330"/>
          </a:xfrm>
          <a:prstGeom prst="rect">
            <a:avLst/>
          </a:prstGeom>
          <a:noFill/>
          <a:effectLst>
            <a:outerShdw blurRad="50800" dist="38100" dir="2700000" algn="tl" rotWithShape="0">
              <a:schemeClr val="tx1">
                <a:alpha val="40000"/>
              </a:schemeClr>
            </a:outerShd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CAPÍTULO 7</a:t>
            </a:r>
          </a:p>
        </p:txBody>
      </p:sp>
      <p:sp>
        <p:nvSpPr>
          <p:cNvPr id="10" name="Rectangle 9"/>
          <p:cNvSpPr/>
          <p:nvPr/>
        </p:nvSpPr>
        <p:spPr>
          <a:xfrm>
            <a:off x="4211960" y="3330858"/>
            <a:ext cx="4446758" cy="2585323"/>
          </a:xfrm>
          <a:prstGeom prst="rect">
            <a:avLst/>
          </a:prstGeom>
          <a:noFill/>
          <a:effectLst>
            <a:outerShdw blurRad="50800" dist="38100" dir="2700000" algn="tl" rotWithShape="0">
              <a:schemeClr val="tx1">
                <a:alpha val="40000"/>
              </a:schemeClr>
            </a:outerShdw>
          </a:effectLst>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dirty="0">
                <a:ln w="11430"/>
                <a:solidFill>
                  <a:srgbClr val="F79646">
                    <a:lumMod val="60000"/>
                    <a:lumOff val="40000"/>
                  </a:srgbClr>
                </a:solidFill>
                <a:effectLst>
                  <a:outerShdw blurRad="80000" dist="40000" dir="5040000" algn="tl">
                    <a:srgbClr val="000000">
                      <a:alpha val="30000"/>
                    </a:srgbClr>
                  </a:outerShdw>
                </a:effectLst>
              </a:rPr>
              <a:t>O Sonho de Daniel: Quatro Animais</a:t>
            </a:r>
          </a:p>
        </p:txBody>
      </p:sp>
      <p:pic>
        <p:nvPicPr>
          <p:cNvPr id="7" name="Picture 6" descr="os-4-a1.jpg"/>
          <p:cNvPicPr>
            <a:picLocks noChangeAspect="1"/>
          </p:cNvPicPr>
          <p:nvPr/>
        </p:nvPicPr>
        <p:blipFill>
          <a:blip r:embed="rId2" cstate="print"/>
          <a:stretch>
            <a:fillRect/>
          </a:stretch>
        </p:blipFill>
        <p:spPr>
          <a:xfrm>
            <a:off x="251520" y="1688344"/>
            <a:ext cx="3600400" cy="48816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marL="0" indent="0" algn="just">
              <a:buNone/>
            </a:pPr>
            <a:r>
              <a:rPr lang="pt-BR" dirty="0"/>
              <a:t>Duas coisas indicam que as palavras que Daniel escreveu na manhã começou com este versículo, e não o versículo 1. Primeiro, as palavras de versículo 2 não seguem facilmente aquelas de versículo 1, indicando que as palavras de versículo 1 podem ter sido </a:t>
            </a:r>
            <a:r>
              <a:rPr lang="pt-BR" dirty="0" smtClean="0"/>
              <a:t>escritas </a:t>
            </a:r>
            <a:r>
              <a:rPr lang="pt-BR" dirty="0"/>
              <a:t>por Daniel mais tarde como um prefácio ou introdução. Segundo, enquanto o versículo 1 usa a terceira pessoa em relação a Daniel, todos os outros versículos usam a primeira pessoa.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1741000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marL="0" indent="0">
              <a:buNone/>
            </a:pPr>
            <a:endParaRPr lang="pt-BR" dirty="0"/>
          </a:p>
          <a:p>
            <a:pPr marL="0" indent="0" algn="just">
              <a:buNone/>
            </a:pPr>
            <a:r>
              <a:rPr lang="pt-BR" dirty="0"/>
              <a:t>O instinto de uma fera, seja qual for o animal, é sempre em defesa própria. Ela guarda o que tem, custe o que custar e luta para adquirir aquilo que não tem. Estão sempre prontos a derramar sangue para resistir a qualquer afronta, porque, realmente, têm o instinto e natureza de fera.</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marL="0" indent="0">
              <a:buNone/>
            </a:pPr>
            <a:endParaRPr lang="pt-BR" dirty="0"/>
          </a:p>
          <a:p>
            <a:pPr marL="0" indent="0" algn="just">
              <a:buNone/>
            </a:pPr>
            <a:r>
              <a:rPr lang="pt-BR" dirty="0"/>
              <a:t>Daniel fala como se estivesse na praia do Mar Mediterrâneo vendo os quatro ventos do céu bater nas águas. Os “</a:t>
            </a:r>
            <a:r>
              <a:rPr lang="pt-BR" i="1" dirty="0"/>
              <a:t>quatro ventos”</a:t>
            </a:r>
            <a:r>
              <a:rPr lang="pt-BR" dirty="0"/>
              <a:t> simbolizam os quatro pontos cardeais (8:8, 11:4): Norte, Sul, Leste e Oeste; e indicam universalidade – a totalidade do mundo: tudo que está debaixo do céu. Portanto, são fatos de alcance mundial.</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a:buNone/>
            </a:pPr>
            <a:r>
              <a:rPr lang="pt-BR" dirty="0"/>
              <a:t>	</a:t>
            </a:r>
          </a:p>
          <a:p>
            <a:pPr marL="0" indent="0" algn="just">
              <a:buNone/>
            </a:pPr>
            <a:r>
              <a:rPr lang="pt-BR" dirty="0"/>
              <a:t>Os “</a:t>
            </a:r>
            <a:r>
              <a:rPr lang="pt-BR" i="1" dirty="0"/>
              <a:t>quatro ventos”</a:t>
            </a:r>
            <a:r>
              <a:rPr lang="pt-BR" dirty="0"/>
              <a:t> podem também indicar os espíritos que influenciam os homens e até chegam a determinar as suas ações. Por detrás de cada movimento que se manifesta no mundo há uma ideia, uma ideologia. Por detrás dessas ideologias e filosofias há sempre espíritos que as impelem e movimentam. Elas são os “</a:t>
            </a:r>
            <a:r>
              <a:rPr lang="pt-BR" i="1" dirty="0"/>
              <a:t>ventos”</a:t>
            </a:r>
            <a:r>
              <a:rPr lang="pt-BR" dirty="0"/>
              <a:t> que inspiram e movimentam a humanidade.</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endParaRPr lang="pt-BR" dirty="0"/>
          </a:p>
          <a:p>
            <a:pPr marL="0" indent="0" algn="just">
              <a:buNone/>
            </a:pPr>
            <a:r>
              <a:rPr lang="pt-BR" dirty="0"/>
              <a:t>A expressão "</a:t>
            </a:r>
            <a:r>
              <a:rPr lang="pt-BR" i="1" dirty="0"/>
              <a:t>do céu</a:t>
            </a:r>
            <a:r>
              <a:rPr lang="pt-BR" dirty="0"/>
              <a:t>" não nos deve confundir. Daniel está tendo uma visão e está descrevendo um acontecimento da natureza, sem ainda interpretar o seu simbolismo. Ele não está afirmando que esses espíritos vinham do Céu, de Deus.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lvl="2">
              <a:buNone/>
            </a:pPr>
            <a:endParaRPr lang="pt-BR" dirty="0"/>
          </a:p>
          <a:p>
            <a:pPr marL="0" indent="0" algn="just">
              <a:buNone/>
            </a:pPr>
            <a:r>
              <a:rPr lang="pt-BR" dirty="0"/>
              <a:t>Os israelitas conheciam o Mar Mediterrâneo como sendo o "</a:t>
            </a:r>
            <a:r>
              <a:rPr lang="pt-BR" i="1" dirty="0"/>
              <a:t>mar grande</a:t>
            </a:r>
            <a:r>
              <a:rPr lang="pt-BR" dirty="0"/>
              <a:t>". Na simbolo­gia profética, o mar, simboliza a humanidade num estado de inquietação e angústia (Salmo 18:4, 16; 124:14; Isa. 8:7) e as vezes o mar representa só as nações do mundo (Isa. 17:12-13, 27:1, 57:20, Apo. 17:15).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a:buNone/>
            </a:pPr>
            <a:r>
              <a:rPr lang="pt-BR" dirty="0"/>
              <a:t>	</a:t>
            </a:r>
          </a:p>
          <a:p>
            <a:pPr marL="0" indent="0" algn="just">
              <a:buNone/>
            </a:pPr>
            <a:r>
              <a:rPr lang="pt-BR" dirty="0"/>
              <a:t>O mar está constantemente inquieto, com </a:t>
            </a:r>
            <a:r>
              <a:rPr lang="pt-BR" dirty="0" smtClean="0"/>
              <a:t>suas </a:t>
            </a:r>
            <a:r>
              <a:rPr lang="pt-BR" dirty="0"/>
              <a:t>ondas subindo e descendo, frequentemente agitado por tempesta­des, sem estabilidade. Os ventos “</a:t>
            </a:r>
            <a:r>
              <a:rPr lang="pt-BR" i="1" dirty="0"/>
              <a:t>combatiam no mar grande</a:t>
            </a:r>
            <a:r>
              <a:rPr lang="pt-BR" dirty="0"/>
              <a:t>”. A ideia é de um temporal agitando o mar. O quadro é que as forças estão mexendo com as nações para produzirem confusão, problemas e lutas.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a:buNone/>
            </a:pPr>
            <a:r>
              <a:rPr lang="pt-BR" dirty="0"/>
              <a:t>	</a:t>
            </a:r>
          </a:p>
          <a:p>
            <a:pPr marL="0" indent="0" algn="just">
              <a:buNone/>
            </a:pPr>
            <a:r>
              <a:rPr lang="pt-BR" dirty="0"/>
              <a:t>Daniel viu “</a:t>
            </a:r>
            <a:r>
              <a:rPr lang="pt-BR" i="1" dirty="0"/>
              <a:t>quatro animais grandes</a:t>
            </a:r>
            <a:r>
              <a:rPr lang="pt-BR" dirty="0"/>
              <a:t>” </a:t>
            </a:r>
            <a:r>
              <a:rPr lang="pt-BR" dirty="0" smtClean="0"/>
              <a:t>subirem </a:t>
            </a:r>
            <a:r>
              <a:rPr lang="pt-BR" dirty="0"/>
              <a:t>do mar, não simultaneamente, mas consecutivamente. Desde que os animais subiram do mar então representam quatro reis, ou reinos mundiais de origem </a:t>
            </a:r>
            <a:r>
              <a:rPr lang="pt-BR" dirty="0" smtClean="0"/>
              <a:t>humana. </a:t>
            </a:r>
            <a:r>
              <a:rPr lang="pt-BR" dirty="0"/>
              <a:t>A verificação disso se encontra em Daniel 7:17 e 23.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	</a:t>
            </a:r>
          </a:p>
          <a:p>
            <a:pPr marL="0" indent="0" algn="just">
              <a:buNone/>
            </a:pPr>
            <a:r>
              <a:rPr lang="pt-BR" dirty="0"/>
              <a:t>O versículo 17 coloca "reis", isto talvez se deve ao fato de cada reino ter tido, geralmente, um rei que se destacava dentre os demais da sua nação, chegando mesmo a dar ao seu reino marcas e características </a:t>
            </a:r>
            <a:r>
              <a:rPr lang="pt-BR" dirty="0" smtClean="0"/>
              <a:t>de </a:t>
            </a:r>
            <a:r>
              <a:rPr lang="pt-BR" dirty="0"/>
              <a:t>sua personalidade que permaneceram mesmo depois da sua morte, como foi com Nabucodonosor, Ciro e Alexandre, nos Impérios Babilônico, Persa e Grego respectivamente. A palavra “</a:t>
            </a:r>
            <a:r>
              <a:rPr lang="pt-BR" i="1" dirty="0"/>
              <a:t>grande</a:t>
            </a:r>
            <a:r>
              <a:rPr lang="pt-BR" dirty="0"/>
              <a:t>” está numa forma no hebraico que quer dizer muito “grande”.</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	</a:t>
            </a:r>
          </a:p>
          <a:p>
            <a:pPr marL="1519238" indent="-357188">
              <a:buNone/>
            </a:pPr>
            <a:r>
              <a:rPr lang="pt-BR" dirty="0"/>
              <a:t>b. 	Quatro Animais (7:4-8)</a:t>
            </a:r>
          </a:p>
          <a:p>
            <a:pPr lvl="3">
              <a:buNone/>
            </a:pPr>
            <a:r>
              <a:rPr lang="pt-BR" dirty="0"/>
              <a:t>	1)  Leão (4)</a:t>
            </a:r>
          </a:p>
          <a:p>
            <a:pPr lvl="3">
              <a:buNone/>
            </a:pPr>
            <a:endParaRPr lang="pt-BR" dirty="0"/>
          </a:p>
          <a:p>
            <a:pPr algn="just">
              <a:buNone/>
            </a:pPr>
            <a:r>
              <a:rPr lang="pt-BR" i="1" dirty="0"/>
              <a:t>4 O primeiro era como leão, e tinha asas de águia; enquanto eu olhava, foram-lhe arrancadas as asas, e foi levantado da terra, e posto em pé como um homem, e foi-lhe dado um coração de homem.</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19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30578BFF-FD5B-457B-8B99-B3BC5F2C8C8C}" type="slidenum">
              <a:rPr lang="pt-BR" smtClean="0">
                <a:solidFill>
                  <a:prstClr val="white"/>
                </a:solidFill>
              </a:rPr>
              <a:pPr/>
              <a:t>2</a:t>
            </a:fld>
            <a:endParaRPr lang="pt-BR" dirty="0">
              <a:solidFill>
                <a:prstClr val="white"/>
              </a:solidFill>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1902485220"/>
              </p:ext>
            </p:extLst>
          </p:nvPr>
        </p:nvGraphicFramePr>
        <p:xfrm>
          <a:off x="71438" y="857250"/>
          <a:ext cx="9072562" cy="5161474"/>
        </p:xfrm>
        <a:graphic>
          <a:graphicData uri="http://schemas.openxmlformats.org/presentationml/2006/ole">
            <mc:AlternateContent xmlns:mc="http://schemas.openxmlformats.org/markup-compatibility/2006">
              <mc:Choice xmlns:v="urn:schemas-microsoft-com:vml" Requires="v">
                <p:oleObj spid="_x0000_s1066" name="Document" r:id="rId3" imgW="9011385" imgH="5140460" progId="Word.Document.12">
                  <p:embed/>
                </p:oleObj>
              </mc:Choice>
              <mc:Fallback>
                <p:oleObj name="Document" r:id="rId3" imgW="9011385" imgH="5140460" progId="Word.Document.12">
                  <p:embed/>
                  <p:pic>
                    <p:nvPicPr>
                      <p:cNvPr id="6" name="Objeto 5"/>
                      <p:cNvPicPr/>
                      <p:nvPr/>
                    </p:nvPicPr>
                    <p:blipFill>
                      <a:blip r:embed="rId4"/>
                      <a:stretch>
                        <a:fillRect/>
                      </a:stretch>
                    </p:blipFill>
                    <p:spPr>
                      <a:xfrm>
                        <a:off x="71438" y="857250"/>
                        <a:ext cx="9072562" cy="5161474"/>
                      </a:xfrm>
                      <a:prstGeom prst="rect">
                        <a:avLst/>
                      </a:prstGeom>
                    </p:spPr>
                  </p:pic>
                </p:oleObj>
              </mc:Fallback>
            </mc:AlternateContent>
          </a:graphicData>
        </a:graphic>
      </p:graphicFrame>
    </p:spTree>
    <p:extLst>
      <p:ext uri="{BB962C8B-B14F-4D97-AF65-F5344CB8AC3E}">
        <p14:creationId xmlns:p14="http://schemas.microsoft.com/office/powerpoint/2010/main" val="2157349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1)  Leão (4)</a:t>
            </a:r>
          </a:p>
          <a:p>
            <a:pPr marL="0" indent="0" algn="just">
              <a:buNone/>
            </a:pPr>
            <a:r>
              <a:rPr lang="pt-BR" dirty="0"/>
              <a:t/>
            </a:r>
            <a:br>
              <a:rPr lang="pt-BR" dirty="0"/>
            </a:br>
            <a:r>
              <a:rPr lang="pt-BR" dirty="0"/>
              <a:t>Todos os estudiosos das profecias de Daniel concordam que esta passagem simbolicamente identifica o leão como Babilônia, e seu rei.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1Fera.png"/>
          <p:cNvPicPr>
            <a:picLocks noChangeAspect="1"/>
          </p:cNvPicPr>
          <p:nvPr/>
        </p:nvPicPr>
        <p:blipFill>
          <a:blip r:embed="rId2" cstate="print"/>
          <a:stretch>
            <a:fillRect/>
          </a:stretch>
        </p:blipFill>
        <p:spPr>
          <a:xfrm>
            <a:off x="2135640" y="3191996"/>
            <a:ext cx="4896544" cy="356112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1)  Leão (4)</a:t>
            </a:r>
          </a:p>
          <a:p>
            <a:pPr marL="0" indent="0">
              <a:buNone/>
            </a:pPr>
            <a:endParaRPr lang="pt-BR" dirty="0"/>
          </a:p>
          <a:p>
            <a:pPr marL="0" indent="0">
              <a:buNone/>
            </a:pPr>
            <a:r>
              <a:rPr lang="pt-BR" dirty="0"/>
              <a:t>Babilônia é representada em três maneiras nas visões de Daniel: 1) A cabeça de ouro, 2) o leão, e 3) a águia. A cabeça é a parte mais nobre do corpo humano, e, sendo de ouro, é mais evidente. O leão e a águia são dois animais nobres da fauna: o primeiro, como o rei dos animais terrestres, e o segundo, como a rainha das aves do céu.</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1)  Leão (4)</a:t>
            </a:r>
          </a:p>
          <a:p>
            <a:pPr marL="0" indent="0" algn="just">
              <a:buNone/>
            </a:pPr>
            <a:r>
              <a:rPr lang="pt-BR" dirty="0"/>
              <a:t/>
            </a:r>
            <a:br>
              <a:rPr lang="pt-BR" dirty="0"/>
            </a:br>
            <a:r>
              <a:rPr lang="pt-BR" dirty="0"/>
              <a:t>A identificação de Babilônia com o leão é fácil. Babilônia, de fato, era representada em seu escudo por um leão com asas de águia. Outros profetas identificaram Babilônia com o leão e a águia (leão: Jer. 4.7, 49.19, 50.17,44; águia: Jer. 49.22, </a:t>
            </a:r>
            <a:r>
              <a:rPr lang="pt-BR" dirty="0" err="1"/>
              <a:t>Lam</a:t>
            </a:r>
            <a:r>
              <a:rPr lang="pt-BR" dirty="0"/>
              <a:t>. 4.19, Eze. 17.3, Hab. 1.8). Evidentemente temos também uma alusão à exaltação, enfermidade, queda e restauração do rei Nabucodonosor.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2293715"/>
          </a:xfrm>
        </p:spPr>
        <p:txBody>
          <a:bodyPr>
            <a:noAutofit/>
          </a:bodyPr>
          <a:lstStyle/>
          <a:p>
            <a:pPr lvl="3">
              <a:buNone/>
            </a:pPr>
            <a:r>
              <a:rPr lang="pt-BR" dirty="0"/>
              <a:t>	1)  Leão (4)</a:t>
            </a:r>
          </a:p>
          <a:p>
            <a:pPr marL="0" indent="0">
              <a:buNone/>
            </a:pPr>
            <a:r>
              <a:rPr lang="pt-BR" dirty="0"/>
              <a:t/>
            </a:r>
            <a:br>
              <a:rPr lang="pt-BR" dirty="0"/>
            </a:br>
            <a:r>
              <a:rPr lang="pt-BR" dirty="0"/>
              <a:t>O leão representa a brutalidade, a força e a violência. É fera de mandíbula trituradora. O Império Babilônico era um destruidor de nações.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1aFera.png"/>
          <p:cNvPicPr>
            <a:picLocks noChangeAspect="1"/>
          </p:cNvPicPr>
          <p:nvPr/>
        </p:nvPicPr>
        <p:blipFill>
          <a:blip r:embed="rId2" cstate="print"/>
          <a:stretch>
            <a:fillRect/>
          </a:stretch>
        </p:blipFill>
        <p:spPr>
          <a:xfrm>
            <a:off x="827584" y="3284984"/>
            <a:ext cx="4391638" cy="3258005"/>
          </a:xfrm>
          <a:prstGeom prst="rect">
            <a:avLst/>
          </a:prstGeom>
        </p:spPr>
      </p:pic>
      <p:sp>
        <p:nvSpPr>
          <p:cNvPr id="7" name="Content Placeholder 2"/>
          <p:cNvSpPr txBox="1">
            <a:spLocks/>
          </p:cNvSpPr>
          <p:nvPr/>
        </p:nvSpPr>
        <p:spPr>
          <a:xfrm>
            <a:off x="5292080" y="3933056"/>
            <a:ext cx="3312368" cy="1224136"/>
          </a:xfrm>
          <a:prstGeom prst="rect">
            <a:avLst/>
          </a:prstGeom>
        </p:spPr>
        <p:txBody>
          <a:bodyPr vert="horz" lIns="91440" tIns="45720" rIns="91440" bIns="45720" rtlCol="0">
            <a:noAutofit/>
          </a:bodyPr>
          <a:lstStyle/>
          <a:p>
            <a:pPr marL="342900" indent="-342900" algn="ctr">
              <a:spcBef>
                <a:spcPct val="20000"/>
              </a:spcBef>
              <a:buFont typeface="Arial" pitchFamily="34" charset="0"/>
              <a:buNone/>
              <a:defRPr/>
            </a:pPr>
            <a:r>
              <a:rPr lang="pt-BR" sz="2400" b="1" dirty="0">
                <a:solidFill>
                  <a:prstClr val="white"/>
                </a:solidFill>
                <a:effectLst>
                  <a:outerShdw blurRad="38100" dist="38100" dir="2700000" algn="tl">
                    <a:srgbClr val="000000">
                      <a:alpha val="43137"/>
                    </a:srgbClr>
                  </a:outerShdw>
                </a:effectLst>
                <a:latin typeface="Arial" pitchFamily="34" charset="0"/>
                <a:cs typeface="Arial" pitchFamily="34" charset="0"/>
              </a:rPr>
              <a:t>	A águia, por sua vez, metaforiza a rapidez e a voracidade.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lvl="3">
              <a:buNone/>
            </a:pPr>
            <a:endParaRPr lang="pt-BR" dirty="0"/>
          </a:p>
          <a:p>
            <a:pPr algn="just">
              <a:buNone/>
            </a:pPr>
            <a:r>
              <a:rPr lang="pt-BR" i="1" dirty="0"/>
              <a:t>5 Continuei olhando, e eis aqui o segundo animal, semelhante a um urso, o qual se levantou de um lado, tendo na boca três costelas entre os seus dentes; e foi-lhe dito assim: Levanta-te, devora muita carne.</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lgn="just">
              <a:buNone/>
            </a:pPr>
            <a:r>
              <a:rPr lang="pt-BR" dirty="0"/>
              <a:t/>
            </a:r>
            <a:br>
              <a:rPr lang="pt-BR" dirty="0"/>
            </a:br>
            <a:r>
              <a:rPr lang="pt-BR" dirty="0"/>
              <a:t>O urso é quase tão temível quanto o leão. O urso pardo da Síria pode chegar a 250 kg de peso e tem um apetite voraz. Embora o urso não seja considerado o rei dos animais, atinge maior estatura e peso do que o leão, mas tem menos agilidade e rapidez. Os seus 42 dentes pontiagudos, as suas garras aguçadas, o seu enorme peso, a sua malícia, a sua coragem e a sua astúcia, faz dele muito terrível. No que diz respeito à sua crueldade, ferocidade e sede de sangue, não tem rival.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buNone/>
            </a:pPr>
            <a:r>
              <a:rPr lang="pt-BR" dirty="0"/>
              <a:t/>
            </a:r>
            <a:br>
              <a:rPr lang="pt-BR" dirty="0"/>
            </a:br>
            <a:r>
              <a:rPr lang="pt-BR" dirty="0"/>
              <a:t>O Império Medo-Persa, como o urso, foi conhecido </a:t>
            </a:r>
            <a:r>
              <a:rPr lang="pt-BR" dirty="0" smtClean="0"/>
              <a:t>pela sua </a:t>
            </a:r>
            <a:r>
              <a:rPr lang="pt-BR" dirty="0"/>
              <a:t>grande força e ferocidade em batalha (Isa. 13.17-18). O exercito                                                      Medo-Persa                                                            ganhou suas batalhas                                                      principalmente por                                                      causa do grande                                                        número de soldados.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7" name="Picture 6" descr="02Fera.png"/>
          <p:cNvPicPr>
            <a:picLocks noChangeAspect="1"/>
          </p:cNvPicPr>
          <p:nvPr/>
        </p:nvPicPr>
        <p:blipFill>
          <a:blip r:embed="rId2" cstate="print"/>
          <a:stretch>
            <a:fillRect/>
          </a:stretch>
        </p:blipFill>
        <p:spPr>
          <a:xfrm>
            <a:off x="4161924" y="2826474"/>
            <a:ext cx="4658548" cy="3475713"/>
          </a:xfrm>
          <a:prstGeom prst="rect">
            <a:avLst/>
          </a:prstGeom>
        </p:spPr>
      </p:pic>
    </p:spTree>
    <p:extLst>
      <p:ext uri="{BB962C8B-B14F-4D97-AF65-F5344CB8AC3E}">
        <p14:creationId xmlns:p14="http://schemas.microsoft.com/office/powerpoint/2010/main" val="3934953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lgn="just">
              <a:buNone/>
            </a:pPr>
            <a:r>
              <a:rPr lang="pt-BR" dirty="0"/>
              <a:t/>
            </a:r>
            <a:br>
              <a:rPr lang="pt-BR" dirty="0"/>
            </a:br>
            <a:r>
              <a:rPr lang="pt-BR" dirty="0"/>
              <a:t>Uma observação curiosa é que o urso da Média tem 42 dentes pontiagudos. As costelas estavam "entre os seus dentes" do urso, quer dizer conquistados pelos exércitos do urso. Nas conquistas destas três nações foram usados 42 exércitos em revezamento.</a:t>
            </a:r>
            <a:br>
              <a:rPr lang="pt-BR" dirty="0"/>
            </a:br>
            <a:endParaRPr lang="pt-BR" dirty="0"/>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lgn="just">
              <a:buNone/>
            </a:pPr>
            <a:r>
              <a:rPr lang="pt-BR" dirty="0"/>
              <a:t/>
            </a:r>
            <a:br>
              <a:rPr lang="pt-BR" dirty="0"/>
            </a:br>
            <a:r>
              <a:rPr lang="pt-BR" dirty="0"/>
              <a:t>A frase "</a:t>
            </a:r>
            <a:r>
              <a:rPr lang="pt-BR" i="1" dirty="0"/>
              <a:t>se levantou de um lado</a:t>
            </a:r>
            <a:r>
              <a:rPr lang="pt-BR" dirty="0"/>
              <a:t>" quer dizer que ele estava apoiado em dois pés do mesmo lado, ficando assim um lado mais alto que o outro. O fato de um lado ser mais alto que o outro pode indicar a preponderância dos persas sobre os medos. As pernas levantadas também podem significar o progresso pesado que era uma característica de Medo-Persa.</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lgn="just">
              <a:buNone/>
            </a:pPr>
            <a:r>
              <a:rPr lang="pt-BR" dirty="0"/>
              <a:t/>
            </a:r>
            <a:br>
              <a:rPr lang="pt-BR" dirty="0"/>
            </a:br>
            <a:r>
              <a:rPr lang="pt-BR" dirty="0"/>
              <a:t>As "</a:t>
            </a:r>
            <a:r>
              <a:rPr lang="pt-BR" i="1" dirty="0"/>
              <a:t>três costelas</a:t>
            </a:r>
            <a:r>
              <a:rPr lang="pt-BR" dirty="0"/>
              <a:t>" talvez </a:t>
            </a:r>
            <a:r>
              <a:rPr lang="pt-BR" dirty="0" smtClean="0"/>
              <a:t>representam </a:t>
            </a:r>
            <a:r>
              <a:rPr lang="pt-BR" dirty="0"/>
              <a:t>as três primeiras potências conquistadas pelo Império Medo-persa: 1) Babilônia, 2) Líbia, na Ásia Menor, e 3) Egito. Esses três reinos (costelas) fizeram uma coligação pensando suplantar as ameaças do inimigo, mas não tiveram êxito nisso.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29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30578BFF-FD5B-457B-8B99-B3BC5F2C8C8C}" type="slidenum">
              <a:rPr lang="pt-BR" smtClean="0">
                <a:solidFill>
                  <a:prstClr val="white"/>
                </a:solidFill>
              </a:rPr>
              <a:pPr/>
              <a:t>3</a:t>
            </a:fld>
            <a:endParaRPr lang="pt-BR" dirty="0">
              <a:solidFill>
                <a:prstClr val="white"/>
              </a:solidFill>
            </a:endParaRPr>
          </a:p>
        </p:txBody>
      </p:sp>
      <p:pic>
        <p:nvPicPr>
          <p:cNvPr id="5" name="Picture 6" descr="el-sueno-de-nabucodonosor.jpg"/>
          <p:cNvPicPr>
            <a:picLocks noChangeAspect="1"/>
          </p:cNvPicPr>
          <p:nvPr/>
        </p:nvPicPr>
        <p:blipFill>
          <a:blip r:embed="rId2" cstate="print"/>
          <a:stretch>
            <a:fillRect/>
          </a:stretch>
        </p:blipFill>
        <p:spPr>
          <a:xfrm>
            <a:off x="3100363" y="137160"/>
            <a:ext cx="2606842" cy="3200400"/>
          </a:xfrm>
          <a:prstGeom prst="rect">
            <a:avLst/>
          </a:prstGeom>
          <a:ln w="19050">
            <a:solidFill>
              <a:schemeClr val="tx1"/>
            </a:solidFill>
          </a:ln>
        </p:spPr>
      </p:pic>
      <p:sp>
        <p:nvSpPr>
          <p:cNvPr id="6" name="CaixaDeTexto 5"/>
          <p:cNvSpPr txBox="1"/>
          <p:nvPr/>
        </p:nvSpPr>
        <p:spPr>
          <a:xfrm>
            <a:off x="3475568" y="2852936"/>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2</a:t>
            </a:r>
          </a:p>
        </p:txBody>
      </p:sp>
      <p:grpSp>
        <p:nvGrpSpPr>
          <p:cNvPr id="8" name="Grupo 7"/>
          <p:cNvGrpSpPr/>
          <p:nvPr/>
        </p:nvGrpSpPr>
        <p:grpSpPr>
          <a:xfrm>
            <a:off x="200720" y="3524056"/>
            <a:ext cx="2520280" cy="3200400"/>
            <a:chOff x="395536" y="2420888"/>
            <a:chExt cx="4392488" cy="4119471"/>
          </a:xfrm>
        </p:grpSpPr>
        <p:pic>
          <p:nvPicPr>
            <p:cNvPr id="9" name="Picture 8" descr="http://herancajudaica.files.wordpress.com/2012/11/daniel-4-iii.png?w=620"/>
            <p:cNvPicPr>
              <a:picLocks noChangeAspect="1" noChangeArrowheads="1"/>
            </p:cNvPicPr>
            <p:nvPr/>
          </p:nvPicPr>
          <p:blipFill>
            <a:blip r:embed="rId3" cstate="print"/>
            <a:srcRect/>
            <a:stretch>
              <a:fillRect/>
            </a:stretch>
          </p:blipFill>
          <p:spPr bwMode="auto">
            <a:xfrm>
              <a:off x="1691680" y="4221088"/>
              <a:ext cx="3096344" cy="2319271"/>
            </a:xfrm>
            <a:prstGeom prst="rect">
              <a:avLst/>
            </a:prstGeom>
            <a:noFill/>
          </p:spPr>
        </p:pic>
        <p:pic>
          <p:nvPicPr>
            <p:cNvPr id="10" name="Picture 6" descr="http://3.bp.blogspot.com/-zNGuteQ_WMk/UQMk22fJe-I/AAAAAAAAGe8/7F1D0zyGmGM/s1600/prega%C3%A7%C3%A3o+nabucodonosor+daniel+4+sonho+%C3%A1rvore.jpg"/>
            <p:cNvPicPr>
              <a:picLocks noChangeAspect="1" noChangeArrowheads="1"/>
            </p:cNvPicPr>
            <p:nvPr/>
          </p:nvPicPr>
          <p:blipFill>
            <a:blip r:embed="rId4" cstate="print"/>
            <a:srcRect/>
            <a:stretch>
              <a:fillRect/>
            </a:stretch>
          </p:blipFill>
          <p:spPr bwMode="auto">
            <a:xfrm>
              <a:off x="395536" y="2420888"/>
              <a:ext cx="3061366" cy="2304256"/>
            </a:xfrm>
            <a:prstGeom prst="rect">
              <a:avLst/>
            </a:prstGeom>
            <a:noFill/>
          </p:spPr>
        </p:pic>
      </p:grpSp>
      <p:sp>
        <p:nvSpPr>
          <p:cNvPr id="11" name="CaixaDeTexto 10"/>
          <p:cNvSpPr txBox="1"/>
          <p:nvPr/>
        </p:nvSpPr>
        <p:spPr>
          <a:xfrm>
            <a:off x="387905" y="6191577"/>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4</a:t>
            </a:r>
          </a:p>
        </p:txBody>
      </p:sp>
      <p:pic>
        <p:nvPicPr>
          <p:cNvPr id="12" name="Picture 4" descr="d.jpg"/>
          <p:cNvPicPr>
            <a:picLocks noGrp="1" noChangeAspect="1"/>
          </p:cNvPicPr>
          <p:nvPr>
            <p:ph idx="1"/>
          </p:nvPr>
        </p:nvPicPr>
        <p:blipFill>
          <a:blip r:embed="rId5" cstate="print"/>
          <a:stretch>
            <a:fillRect/>
          </a:stretch>
        </p:blipFill>
        <p:spPr>
          <a:xfrm>
            <a:off x="214663" y="137160"/>
            <a:ext cx="2464308" cy="3200400"/>
          </a:xfrm>
          <a:prstGeom prst="rect">
            <a:avLst/>
          </a:prstGeom>
          <a:ln w="19050">
            <a:solidFill>
              <a:schemeClr val="tx1"/>
            </a:solidFill>
          </a:ln>
        </p:spPr>
      </p:pic>
      <p:sp>
        <p:nvSpPr>
          <p:cNvPr id="13" name="CaixaDeTexto 12"/>
          <p:cNvSpPr txBox="1"/>
          <p:nvPr/>
        </p:nvSpPr>
        <p:spPr>
          <a:xfrm>
            <a:off x="467544" y="2852936"/>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1</a:t>
            </a:r>
          </a:p>
        </p:txBody>
      </p:sp>
      <p:pic>
        <p:nvPicPr>
          <p:cNvPr id="14" name="Picture 11" descr="images4.jpg"/>
          <p:cNvPicPr>
            <a:picLocks noChangeAspect="1"/>
          </p:cNvPicPr>
          <p:nvPr/>
        </p:nvPicPr>
        <p:blipFill>
          <a:blip r:embed="rId6" cstate="print"/>
          <a:stretch>
            <a:fillRect/>
          </a:stretch>
        </p:blipFill>
        <p:spPr>
          <a:xfrm>
            <a:off x="6128597" y="140804"/>
            <a:ext cx="2397211" cy="3200400"/>
          </a:xfrm>
          <a:prstGeom prst="rect">
            <a:avLst/>
          </a:prstGeom>
          <a:ln w="19050">
            <a:solidFill>
              <a:schemeClr val="tx1"/>
            </a:solidFill>
          </a:ln>
        </p:spPr>
      </p:pic>
      <p:sp>
        <p:nvSpPr>
          <p:cNvPr id="15" name="CaixaDeTexto 14"/>
          <p:cNvSpPr txBox="1"/>
          <p:nvPr/>
        </p:nvSpPr>
        <p:spPr>
          <a:xfrm>
            <a:off x="6391098" y="2852936"/>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3</a:t>
            </a:r>
          </a:p>
        </p:txBody>
      </p:sp>
      <p:sp>
        <p:nvSpPr>
          <p:cNvPr id="2" name="CaixaDeTexto 1"/>
          <p:cNvSpPr txBox="1"/>
          <p:nvPr/>
        </p:nvSpPr>
        <p:spPr>
          <a:xfrm>
            <a:off x="472371" y="3524056"/>
            <a:ext cx="2088232" cy="369332"/>
          </a:xfrm>
          <a:prstGeom prst="rect">
            <a:avLst/>
          </a:prstGeom>
          <a:solidFill>
            <a:schemeClr val="accent6"/>
          </a:solidFill>
          <a:ln>
            <a:solidFill>
              <a:schemeClr val="tx1"/>
            </a:solidFill>
          </a:ln>
        </p:spPr>
        <p:txBody>
          <a:bodyPr wrap="square" rtlCol="0">
            <a:spAutoFit/>
          </a:bodyPr>
          <a:lstStyle/>
          <a:p>
            <a:pPr algn="ctr"/>
            <a:r>
              <a:rPr lang="pt-BR" dirty="0"/>
              <a:t>ÁRVORE</a:t>
            </a:r>
          </a:p>
        </p:txBody>
      </p:sp>
      <p:sp>
        <p:nvSpPr>
          <p:cNvPr id="16" name="CaixaDeTexto 15"/>
          <p:cNvSpPr txBox="1"/>
          <p:nvPr/>
        </p:nvSpPr>
        <p:spPr>
          <a:xfrm>
            <a:off x="6283086" y="137160"/>
            <a:ext cx="2088232" cy="369332"/>
          </a:xfrm>
          <a:prstGeom prst="rect">
            <a:avLst/>
          </a:prstGeom>
          <a:solidFill>
            <a:schemeClr val="accent6"/>
          </a:solidFill>
          <a:ln>
            <a:solidFill>
              <a:schemeClr val="tx1"/>
            </a:solidFill>
          </a:ln>
        </p:spPr>
        <p:txBody>
          <a:bodyPr wrap="square" rtlCol="0">
            <a:spAutoFit/>
          </a:bodyPr>
          <a:lstStyle/>
          <a:p>
            <a:pPr algn="ctr"/>
            <a:r>
              <a:rPr lang="pt-BR" dirty="0"/>
              <a:t>FORNALHA</a:t>
            </a:r>
          </a:p>
        </p:txBody>
      </p:sp>
      <p:sp>
        <p:nvSpPr>
          <p:cNvPr id="17" name="CaixaDeTexto 16"/>
          <p:cNvSpPr txBox="1"/>
          <p:nvPr/>
        </p:nvSpPr>
        <p:spPr>
          <a:xfrm>
            <a:off x="3359668" y="137160"/>
            <a:ext cx="2088232" cy="369332"/>
          </a:xfrm>
          <a:prstGeom prst="rect">
            <a:avLst/>
          </a:prstGeom>
          <a:solidFill>
            <a:schemeClr val="accent6"/>
          </a:solidFill>
          <a:ln>
            <a:solidFill>
              <a:schemeClr val="tx1"/>
            </a:solidFill>
          </a:ln>
        </p:spPr>
        <p:txBody>
          <a:bodyPr wrap="square" rtlCol="0">
            <a:spAutoFit/>
          </a:bodyPr>
          <a:lstStyle/>
          <a:p>
            <a:pPr algn="ctr"/>
            <a:r>
              <a:rPr lang="pt-BR" dirty="0"/>
              <a:t>ESTATUA</a:t>
            </a:r>
          </a:p>
        </p:txBody>
      </p:sp>
      <p:sp>
        <p:nvSpPr>
          <p:cNvPr id="18" name="CaixaDeTexto 17"/>
          <p:cNvSpPr txBox="1"/>
          <p:nvPr/>
        </p:nvSpPr>
        <p:spPr>
          <a:xfrm>
            <a:off x="467544" y="137160"/>
            <a:ext cx="2088232" cy="369332"/>
          </a:xfrm>
          <a:prstGeom prst="rect">
            <a:avLst/>
          </a:prstGeom>
          <a:solidFill>
            <a:schemeClr val="accent6"/>
          </a:solidFill>
          <a:ln>
            <a:solidFill>
              <a:schemeClr val="tx1"/>
            </a:solidFill>
          </a:ln>
        </p:spPr>
        <p:txBody>
          <a:bodyPr wrap="square" rtlCol="0">
            <a:spAutoFit/>
          </a:bodyPr>
          <a:lstStyle/>
          <a:p>
            <a:pPr algn="ctr"/>
            <a:r>
              <a:rPr lang="pt-BR" dirty="0"/>
              <a:t>INTRODUÇÃO</a:t>
            </a:r>
          </a:p>
        </p:txBody>
      </p:sp>
      <p:pic>
        <p:nvPicPr>
          <p:cNvPr id="7" name="Imagem 6"/>
          <p:cNvPicPr>
            <a:picLocks noChangeAspect="1"/>
          </p:cNvPicPr>
          <p:nvPr/>
        </p:nvPicPr>
        <p:blipFill>
          <a:blip r:embed="rId7"/>
          <a:stretch>
            <a:fillRect/>
          </a:stretch>
        </p:blipFill>
        <p:spPr>
          <a:xfrm>
            <a:off x="3207026" y="3539586"/>
            <a:ext cx="2373086" cy="3201782"/>
          </a:xfrm>
          <a:prstGeom prst="rect">
            <a:avLst/>
          </a:prstGeom>
          <a:ln>
            <a:solidFill>
              <a:schemeClr val="tx1"/>
            </a:solidFill>
          </a:ln>
        </p:spPr>
      </p:pic>
      <p:sp>
        <p:nvSpPr>
          <p:cNvPr id="20" name="CaixaDeTexto 19"/>
          <p:cNvSpPr txBox="1"/>
          <p:nvPr/>
        </p:nvSpPr>
        <p:spPr>
          <a:xfrm>
            <a:off x="3479626" y="6191577"/>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5</a:t>
            </a:r>
          </a:p>
        </p:txBody>
      </p:sp>
      <p:sp>
        <p:nvSpPr>
          <p:cNvPr id="21" name="CaixaDeTexto 20"/>
          <p:cNvSpPr txBox="1"/>
          <p:nvPr/>
        </p:nvSpPr>
        <p:spPr>
          <a:xfrm>
            <a:off x="3346570" y="3566096"/>
            <a:ext cx="2088232" cy="646331"/>
          </a:xfrm>
          <a:prstGeom prst="rect">
            <a:avLst/>
          </a:prstGeom>
          <a:solidFill>
            <a:schemeClr val="accent6"/>
          </a:solidFill>
          <a:ln>
            <a:solidFill>
              <a:schemeClr val="tx1"/>
            </a:solidFill>
          </a:ln>
        </p:spPr>
        <p:txBody>
          <a:bodyPr wrap="square" rtlCol="0">
            <a:spAutoFit/>
          </a:bodyPr>
          <a:lstStyle/>
          <a:p>
            <a:pPr algn="ctr"/>
            <a:r>
              <a:rPr lang="pt-BR" dirty="0"/>
              <a:t>FESTA E QUEDA DE BELSAZAR</a:t>
            </a:r>
          </a:p>
        </p:txBody>
      </p:sp>
      <p:pic>
        <p:nvPicPr>
          <p:cNvPr id="3" name="Imagem 2"/>
          <p:cNvPicPr>
            <a:picLocks noChangeAspect="1"/>
          </p:cNvPicPr>
          <p:nvPr/>
        </p:nvPicPr>
        <p:blipFill>
          <a:blip r:embed="rId8"/>
          <a:stretch>
            <a:fillRect/>
          </a:stretch>
        </p:blipFill>
        <p:spPr>
          <a:xfrm>
            <a:off x="6128596" y="3508920"/>
            <a:ext cx="2397211" cy="3215536"/>
          </a:xfrm>
          <a:prstGeom prst="rect">
            <a:avLst/>
          </a:prstGeom>
        </p:spPr>
      </p:pic>
      <p:sp>
        <p:nvSpPr>
          <p:cNvPr id="23" name="CaixaDeTexto 22"/>
          <p:cNvSpPr txBox="1"/>
          <p:nvPr/>
        </p:nvSpPr>
        <p:spPr>
          <a:xfrm>
            <a:off x="6464705" y="6195703"/>
            <a:ext cx="1872208" cy="369332"/>
          </a:xfrm>
          <a:prstGeom prst="rect">
            <a:avLst/>
          </a:prstGeom>
          <a:solidFill>
            <a:schemeClr val="accent6">
              <a:lumMod val="60000"/>
              <a:lumOff val="40000"/>
            </a:schemeClr>
          </a:solidFill>
          <a:ln w="12700">
            <a:solidFill>
              <a:schemeClr val="tx1"/>
            </a:solidFill>
          </a:ln>
        </p:spPr>
        <p:txBody>
          <a:bodyPr wrap="square" rtlCol="0">
            <a:spAutoFit/>
          </a:bodyPr>
          <a:lstStyle/>
          <a:p>
            <a:pPr algn="ctr"/>
            <a:r>
              <a:rPr lang="pt-BR" b="1" dirty="0"/>
              <a:t>CAPÍTULO 6</a:t>
            </a:r>
          </a:p>
        </p:txBody>
      </p:sp>
      <p:sp>
        <p:nvSpPr>
          <p:cNvPr id="24" name="CaixaDeTexto 23"/>
          <p:cNvSpPr txBox="1"/>
          <p:nvPr/>
        </p:nvSpPr>
        <p:spPr>
          <a:xfrm>
            <a:off x="6331649" y="3570222"/>
            <a:ext cx="2088232" cy="369332"/>
          </a:xfrm>
          <a:prstGeom prst="rect">
            <a:avLst/>
          </a:prstGeom>
          <a:solidFill>
            <a:schemeClr val="accent6"/>
          </a:solidFill>
          <a:ln>
            <a:solidFill>
              <a:schemeClr val="tx1"/>
            </a:solidFill>
          </a:ln>
        </p:spPr>
        <p:txBody>
          <a:bodyPr wrap="square" rtlCol="0">
            <a:spAutoFit/>
          </a:bodyPr>
          <a:lstStyle/>
          <a:p>
            <a:pPr algn="ctr"/>
            <a:r>
              <a:rPr lang="pt-BR" dirty="0"/>
              <a:t>COVA DOS LEÕES</a:t>
            </a:r>
          </a:p>
        </p:txBody>
      </p:sp>
    </p:spTree>
    <p:extLst>
      <p:ext uri="{BB962C8B-B14F-4D97-AF65-F5344CB8AC3E}">
        <p14:creationId xmlns:p14="http://schemas.microsoft.com/office/powerpoint/2010/main" val="199595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P spid="2" grpId="0" animBg="1"/>
      <p:bldP spid="16" grpId="0" animBg="1"/>
      <p:bldP spid="17" grpId="0" animBg="1"/>
      <p:bldP spid="18" grpId="0" animBg="1"/>
      <p:bldP spid="20" grpId="0" animBg="1"/>
      <p:bldP spid="21"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2)   Urso (5)</a:t>
            </a:r>
          </a:p>
          <a:p>
            <a:pPr>
              <a:buNone/>
            </a:pPr>
            <a:r>
              <a:rPr lang="pt-BR" dirty="0"/>
              <a:t/>
            </a:r>
            <a:br>
              <a:rPr lang="pt-BR" dirty="0"/>
            </a:br>
            <a:r>
              <a:rPr lang="pt-BR" dirty="0"/>
              <a:t>A frase “</a:t>
            </a:r>
            <a:r>
              <a:rPr lang="pt-BR" i="1" dirty="0"/>
              <a:t>e foi-lhe dito assim: Levanta-te, devora </a:t>
            </a:r>
            <a:r>
              <a:rPr lang="pt-BR" i="1" dirty="0" smtClean="0"/>
              <a:t>muita </a:t>
            </a:r>
            <a:r>
              <a:rPr lang="pt-BR" i="1" dirty="0"/>
              <a:t>carne</a:t>
            </a:r>
            <a:r>
              <a:rPr lang="pt-BR" dirty="0"/>
              <a:t>” provavelmente fala sobre a grande área que conquistou. O </a:t>
            </a:r>
            <a:r>
              <a:rPr lang="pt-BR" dirty="0" smtClean="0"/>
              <a:t>Império </a:t>
            </a:r>
            <a:r>
              <a:rPr lang="pt-BR" dirty="0"/>
              <a:t>Medo-Persa conquistou mais                                                        </a:t>
            </a:r>
            <a:r>
              <a:rPr lang="pt-BR" dirty="0" smtClean="0"/>
              <a:t>territórios </a:t>
            </a:r>
            <a:r>
              <a:rPr lang="pt-BR" dirty="0"/>
              <a:t>do que                                                      qualquer outro até                                                   aquele tempo.                                                               </a:t>
            </a:r>
            <a:r>
              <a:rPr lang="pt-BR" dirty="0" smtClean="0"/>
              <a:t>Do </a:t>
            </a:r>
            <a:r>
              <a:rPr lang="pt-BR" dirty="0"/>
              <a:t>Egito até o Rio                                                     Indus. Quem está                                                   falando, é no                                                           plural, não é                                                        indicado.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3aFera.png"/>
          <p:cNvPicPr>
            <a:picLocks noChangeAspect="1"/>
          </p:cNvPicPr>
          <p:nvPr/>
        </p:nvPicPr>
        <p:blipFill>
          <a:blip r:embed="rId2" cstate="print"/>
          <a:stretch>
            <a:fillRect/>
          </a:stretch>
        </p:blipFill>
        <p:spPr>
          <a:xfrm>
            <a:off x="3707904" y="3068960"/>
            <a:ext cx="4363059" cy="321037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3)  Leopardo (6)</a:t>
            </a:r>
          </a:p>
          <a:p>
            <a:pPr>
              <a:buNone/>
            </a:pPr>
            <a:r>
              <a:rPr lang="pt-BR" dirty="0"/>
              <a:t>	</a:t>
            </a:r>
          </a:p>
          <a:p>
            <a:pPr algn="just">
              <a:buNone/>
            </a:pPr>
            <a:r>
              <a:rPr lang="pt-BR" i="1" dirty="0"/>
              <a:t>6 Depois disto, eu continuei olhando, e eis aqui outro, semelhante a um leopardo, e tinha quatro asas de ave nas suas costas; tinha também este animal quatro cabeças, e foi-lhe dado domínio.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3)  Leopardo (6)</a:t>
            </a:r>
          </a:p>
          <a:p>
            <a:pPr>
              <a:buNone/>
            </a:pPr>
            <a:r>
              <a:rPr lang="pt-BR" dirty="0"/>
              <a:t>	</a:t>
            </a:r>
          </a:p>
          <a:p>
            <a:pPr>
              <a:buNone/>
            </a:pPr>
            <a:r>
              <a:rPr lang="pt-BR" dirty="0"/>
              <a:t>	O Império Grego-macedônio entra em cena agora. O leopardo é um animal astuto, traiçoeiro e bastante ágil e rápido.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7" name="Picture 6" descr="03Fera.png"/>
          <p:cNvPicPr>
            <a:picLocks noChangeAspect="1"/>
          </p:cNvPicPr>
          <p:nvPr/>
        </p:nvPicPr>
        <p:blipFill>
          <a:blip r:embed="rId2" cstate="print"/>
          <a:stretch>
            <a:fillRect/>
          </a:stretch>
        </p:blipFill>
        <p:spPr>
          <a:xfrm>
            <a:off x="2195736" y="3140968"/>
            <a:ext cx="4752528" cy="3505667"/>
          </a:xfrm>
          <a:prstGeom prst="rect">
            <a:avLst/>
          </a:prstGeom>
        </p:spPr>
      </p:pic>
    </p:spTree>
    <p:extLst>
      <p:ext uri="{BB962C8B-B14F-4D97-AF65-F5344CB8AC3E}">
        <p14:creationId xmlns:p14="http://schemas.microsoft.com/office/powerpoint/2010/main" val="1547069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3)  Leopardo (6)</a:t>
            </a:r>
          </a:p>
          <a:p>
            <a:pPr>
              <a:buNone/>
            </a:pPr>
            <a:r>
              <a:rPr lang="pt-BR" dirty="0"/>
              <a:t>	</a:t>
            </a:r>
          </a:p>
          <a:p>
            <a:pPr algn="just">
              <a:buNone/>
            </a:pPr>
            <a:r>
              <a:rPr lang="pt-BR" dirty="0"/>
              <a:t>	O </a:t>
            </a:r>
            <a:r>
              <a:rPr lang="pt-BR" dirty="0" smtClean="0"/>
              <a:t>exercito da </a:t>
            </a:r>
            <a:r>
              <a:rPr lang="pt-BR" dirty="0"/>
              <a:t>Grécia era conhecido por sua velocidade de conquista e sede de vitória. As "</a:t>
            </a:r>
            <a:r>
              <a:rPr lang="pt-BR" i="1" dirty="0"/>
              <a:t>quatro asas de ave nas suas costas</a:t>
            </a:r>
            <a:r>
              <a:rPr lang="pt-BR" dirty="0"/>
              <a:t>" indicam a sua mobili­dade e rapidez. O Império da Grécia foi caracterizado por sua ferocidade e ação, </a:t>
            </a:r>
            <a:r>
              <a:rPr lang="pt-BR" dirty="0" smtClean="0"/>
              <a:t>mais </a:t>
            </a:r>
            <a:r>
              <a:rPr lang="pt-BR" dirty="0"/>
              <a:t>do que qualquer outro. No curto espaço de treze anos Alexandre conquistou todo o mundo.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3)  Leopardo (6)</a:t>
            </a:r>
          </a:p>
          <a:p>
            <a:pPr>
              <a:buNone/>
            </a:pPr>
            <a:r>
              <a:rPr lang="pt-BR" dirty="0"/>
              <a:t>	</a:t>
            </a:r>
          </a:p>
          <a:p>
            <a:pPr algn="just">
              <a:buNone/>
            </a:pPr>
            <a:r>
              <a:rPr lang="pt-BR" dirty="0"/>
              <a:t>	As "</a:t>
            </a:r>
            <a:r>
              <a:rPr lang="pt-BR" i="1" dirty="0"/>
              <a:t>quatro cabeças</a:t>
            </a:r>
            <a:r>
              <a:rPr lang="pt-BR" dirty="0"/>
              <a:t>" </a:t>
            </a:r>
            <a:r>
              <a:rPr lang="pt-BR" dirty="0" smtClean="0"/>
              <a:t>representam</a:t>
            </a:r>
            <a:r>
              <a:rPr lang="pt-BR" dirty="0"/>
              <a:t>, sem dúvida, os quatro generais de Alexandre que, após sua morte, </a:t>
            </a:r>
            <a:r>
              <a:rPr lang="pt-BR" dirty="0" smtClean="0"/>
              <a:t>fundaram </a:t>
            </a:r>
            <a:r>
              <a:rPr lang="pt-BR" dirty="0"/>
              <a:t>quatro realezas. São eles: 1) Ptolomeu (Egito), 2) </a:t>
            </a:r>
            <a:r>
              <a:rPr lang="pt-BR" dirty="0" err="1"/>
              <a:t>Selêuco</a:t>
            </a:r>
            <a:r>
              <a:rPr lang="pt-BR" dirty="0"/>
              <a:t> (Síria), 3) </a:t>
            </a:r>
            <a:r>
              <a:rPr lang="pt-BR" dirty="0" err="1"/>
              <a:t>Lisímaco</a:t>
            </a:r>
            <a:r>
              <a:rPr lang="pt-BR" dirty="0"/>
              <a:t> (Trace e grande parte de Ásia Menor), e 4) </a:t>
            </a:r>
            <a:r>
              <a:rPr lang="pt-BR" dirty="0" err="1"/>
              <a:t>Cassandro</a:t>
            </a:r>
            <a:r>
              <a:rPr lang="pt-BR" dirty="0"/>
              <a:t> (Grécia e Macedônia). Também o símbolo numérico da Grécia era o número 4.</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3)  Leopardo (6)</a:t>
            </a:r>
          </a:p>
          <a:p>
            <a:pPr>
              <a:buNone/>
            </a:pPr>
            <a:r>
              <a:rPr lang="pt-BR" dirty="0"/>
              <a:t>	</a:t>
            </a:r>
          </a:p>
          <a:p>
            <a:pPr algn="just">
              <a:buNone/>
            </a:pPr>
            <a:r>
              <a:rPr lang="pt-BR" dirty="0"/>
              <a:t>	O “</a:t>
            </a:r>
            <a:r>
              <a:rPr lang="pt-BR" i="1" dirty="0"/>
              <a:t>domínio</a:t>
            </a:r>
            <a:r>
              <a:rPr lang="pt-BR" dirty="0"/>
              <a:t>”, em foco neste versículo, dado a Alexandre, foi, sem dúvida, concedido pelo próprio Deus.</a:t>
            </a:r>
          </a:p>
          <a:p>
            <a:pPr>
              <a:buNone/>
            </a:pPr>
            <a:endParaRPr lang="pt-BR" dirty="0"/>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2aFera.png"/>
          <p:cNvPicPr>
            <a:picLocks noChangeAspect="1"/>
          </p:cNvPicPr>
          <p:nvPr/>
        </p:nvPicPr>
        <p:blipFill>
          <a:blip r:embed="rId2" cstate="print"/>
          <a:stretch>
            <a:fillRect/>
          </a:stretch>
        </p:blipFill>
        <p:spPr>
          <a:xfrm>
            <a:off x="2483768" y="3140968"/>
            <a:ext cx="4382112" cy="322942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i="1" dirty="0"/>
              <a:t>7 Depois disto eu continuei olhando nas visões da noite, e eis aqui o quarto animal, terrível e espantoso, e muito forte, o qual tinha dentes grandes de ferro; ele devorava e fazia em pedaços, e pisava aos pés o que sobejava; era diferente de todos os animais que apareceram antes dele, e tinha dez chifres. 8 Estando eu a considerar os chifres, eis que, entre eles subiu outro chifre pequeno, diante do qual três dos primeiros chifres foram arrancados; e eis que neste chifre havia olhos, como os de homem, e uma boca que falava grandes coisas.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O </a:t>
            </a:r>
            <a:r>
              <a:rPr lang="pt-BR" dirty="0" smtClean="0"/>
              <a:t>quarto </a:t>
            </a:r>
            <a:r>
              <a:rPr lang="pt-BR" dirty="0"/>
              <a:t>animal é bem diferente dos outros em que não é identificado. Aparentemente não </a:t>
            </a:r>
            <a:r>
              <a:rPr lang="pt-BR" dirty="0" smtClean="0"/>
              <a:t>se parecia com nenhum outro </a:t>
            </a:r>
            <a:r>
              <a:rPr lang="pt-BR" dirty="0"/>
              <a:t>animal conhecido. A besta de Apocalipse 13:1-10, geralmente considerada ser paralela com </a:t>
            </a:r>
            <a:r>
              <a:rPr lang="pt-BR" dirty="0" smtClean="0"/>
              <a:t>esta </a:t>
            </a:r>
            <a:r>
              <a:rPr lang="pt-BR" dirty="0"/>
              <a:t>besta, tem características dos três animais anteriores. Desde sua fundação tem como capital a cidade de Roma. É </a:t>
            </a:r>
            <a:r>
              <a:rPr lang="pt-BR" dirty="0" smtClean="0"/>
              <a:t>uma </a:t>
            </a:r>
            <a:r>
              <a:rPr lang="pt-BR" dirty="0"/>
              <a:t>cidade das </a:t>
            </a:r>
            <a:r>
              <a:rPr lang="pt-BR" dirty="0" smtClean="0"/>
              <a:t>mais </a:t>
            </a:r>
            <a:r>
              <a:rPr lang="pt-BR" dirty="0"/>
              <a:t>antigas da península itálica. Está edificada sobre "sete colinas" que João em Apocalipse chama de "sete montes". Nos dias do Império, essas sete colinas eram chamadas: </a:t>
            </a:r>
            <a:r>
              <a:rPr lang="pt-BR" dirty="0" err="1"/>
              <a:t>Aventino</a:t>
            </a:r>
            <a:r>
              <a:rPr lang="pt-BR" dirty="0"/>
              <a:t>, Palatino, Célio, </a:t>
            </a:r>
            <a:r>
              <a:rPr lang="pt-BR" dirty="0" err="1"/>
              <a:t>Esquilino</a:t>
            </a:r>
            <a:r>
              <a:rPr lang="pt-BR" dirty="0"/>
              <a:t>, </a:t>
            </a:r>
            <a:r>
              <a:rPr lang="pt-BR" dirty="0" err="1"/>
              <a:t>Vidimal</a:t>
            </a:r>
            <a:r>
              <a:rPr lang="pt-BR" dirty="0"/>
              <a:t>, </a:t>
            </a:r>
            <a:r>
              <a:rPr lang="pt-BR" dirty="0" err="1"/>
              <a:t>Quirinal</a:t>
            </a:r>
            <a:r>
              <a:rPr lang="pt-BR" dirty="0"/>
              <a:t> e o Capitólio. Este quarto animal é o Império Romano.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Esta fera terrível não há nada a que ela se compare. A descrição salienta apenas o caráter destruidor da fera. Ela era "</a:t>
            </a:r>
            <a:r>
              <a:rPr lang="pt-BR" i="1" dirty="0"/>
              <a:t>terrível e espantoso</a:t>
            </a:r>
            <a:r>
              <a:rPr lang="pt-BR" dirty="0"/>
              <a:t>" em todos os seus aspectos.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4Fera.png"/>
          <p:cNvPicPr>
            <a:picLocks noChangeAspect="1"/>
          </p:cNvPicPr>
          <p:nvPr/>
        </p:nvPicPr>
        <p:blipFill>
          <a:blip r:embed="rId2" cstate="print"/>
          <a:stretch>
            <a:fillRect/>
          </a:stretch>
        </p:blipFill>
        <p:spPr>
          <a:xfrm>
            <a:off x="2411760" y="3162147"/>
            <a:ext cx="4680520" cy="3579221"/>
          </a:xfrm>
          <a:prstGeom prst="rect">
            <a:avLst/>
          </a:prstGeom>
        </p:spPr>
      </p:pic>
    </p:spTree>
    <p:extLst>
      <p:ext uri="{BB962C8B-B14F-4D97-AF65-F5344CB8AC3E}">
        <p14:creationId xmlns:p14="http://schemas.microsoft.com/office/powerpoint/2010/main" val="774510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A própria história secular diz que este Império deixou atrás de si um rastro de sangue. Ele era espantoso até mesmo para seus próprios governantes; ali havia muita traição e maldade. Só em falar na palavra "romano" todo o mundo tremia.</a:t>
            </a:r>
          </a:p>
          <a:p>
            <a:pPr>
              <a:buNone/>
            </a:pPr>
            <a:endParaRPr lang="pt-BR" dirty="0"/>
          </a:p>
          <a:p>
            <a:pPr algn="just">
              <a:buNone/>
            </a:pPr>
            <a:r>
              <a:rPr lang="pt-BR" dirty="0"/>
              <a:t>	A descrição do Império Romano ser "</a:t>
            </a:r>
            <a:r>
              <a:rPr lang="pt-BR" i="1" dirty="0"/>
              <a:t>muito forte, o qual tinha dentes grandes de ferro</a:t>
            </a:r>
            <a:r>
              <a:rPr lang="pt-BR" dirty="0"/>
              <a:t>" fala dos seus exércitos. O Império Romano tinha o mais poderoso arsenal militar em sua época, com cavaleiros, máquinas de guerra, e elementos químicos que cegavam e queimavam com poder mortal.</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39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indent="14288">
              <a:buNone/>
            </a:pPr>
            <a:r>
              <a:rPr lang="pt-BR" dirty="0"/>
              <a:t>A.  O Primeiro Sonho de Nabucodonosor (2)</a:t>
            </a:r>
          </a:p>
          <a:p>
            <a:pPr>
              <a:buNone/>
            </a:pPr>
            <a:r>
              <a:rPr lang="pt-BR" dirty="0"/>
              <a:t>	B.  A Fornalha de Nabucodonosor (3)</a:t>
            </a:r>
          </a:p>
          <a:p>
            <a:pPr>
              <a:buNone/>
            </a:pPr>
            <a:r>
              <a:rPr lang="pt-BR" dirty="0"/>
              <a:t>	C.  O Segundo Sonho de Nabucodonosor (4)</a:t>
            </a:r>
          </a:p>
          <a:p>
            <a:pPr>
              <a:buNone/>
            </a:pPr>
            <a:r>
              <a:rPr lang="pt-BR" dirty="0"/>
              <a:t>	D.  A Festa e Queda de Belsazar (5)</a:t>
            </a:r>
          </a:p>
          <a:p>
            <a:pPr>
              <a:buNone/>
            </a:pPr>
            <a:r>
              <a:rPr lang="pt-BR" dirty="0"/>
              <a:t>	E.  A Cova dos Leões de Dario (6)</a:t>
            </a:r>
          </a:p>
          <a:p>
            <a:pPr>
              <a:buNone/>
            </a:pPr>
            <a:r>
              <a:rPr lang="pt-BR" dirty="0"/>
              <a:t>	F.  O Sonho de Daniel (7)</a:t>
            </a:r>
          </a:p>
          <a:p>
            <a:pPr>
              <a:buNone/>
            </a:pPr>
            <a:endParaRPr lang="pt-BR" dirty="0"/>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6" end="6"/>
                                            </p:txEl>
                                          </p:spTgt>
                                        </p:tgtEl>
                                        <p:attrNameLst>
                                          <p:attrName>ppt_x</p:attrName>
                                          <p:attrName>ppt_y</p:attrName>
                                        </p:attrNameLst>
                                      </p:cBhvr>
                                    </p:animMotion>
                                    <p:animRot by="1500000">
                                      <p:cBhvr>
                                        <p:cTn id="7" dur="125" fill="hold">
                                          <p:stCondLst>
                                            <p:cond delay="0"/>
                                          </p:stCondLst>
                                        </p:cTn>
                                        <p:tgtEl>
                                          <p:spTgt spid="3">
                                            <p:txEl>
                                              <p:pRg st="6" end="6"/>
                                            </p:txEl>
                                          </p:spTgt>
                                        </p:tgtEl>
                                        <p:attrNameLst>
                                          <p:attrName>r</p:attrName>
                                        </p:attrNameLst>
                                      </p:cBhvr>
                                    </p:animRot>
                                    <p:animRot by="-1500000">
                                      <p:cBhvr>
                                        <p:cTn id="8" dur="125" fill="hold">
                                          <p:stCondLst>
                                            <p:cond delay="125"/>
                                          </p:stCondLst>
                                        </p:cTn>
                                        <p:tgtEl>
                                          <p:spTgt spid="3">
                                            <p:txEl>
                                              <p:pRg st="6" end="6"/>
                                            </p:txEl>
                                          </p:spTgt>
                                        </p:tgtEl>
                                        <p:attrNameLst>
                                          <p:attrName>r</p:attrName>
                                        </p:attrNameLst>
                                      </p:cBhvr>
                                    </p:animRot>
                                    <p:animRot by="-1500000">
                                      <p:cBhvr>
                                        <p:cTn id="9" dur="125" fill="hold">
                                          <p:stCondLst>
                                            <p:cond delay="250"/>
                                          </p:stCondLst>
                                        </p:cTn>
                                        <p:tgtEl>
                                          <p:spTgt spid="3">
                                            <p:txEl>
                                              <p:pRg st="6" end="6"/>
                                            </p:txEl>
                                          </p:spTgt>
                                        </p:tgtEl>
                                        <p:attrNameLst>
                                          <p:attrName>r</p:attrName>
                                        </p:attrNameLst>
                                      </p:cBhvr>
                                    </p:animRot>
                                    <p:animRot by="1500000">
                                      <p:cBhvr>
                                        <p:cTn id="10"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As palavras “</a:t>
            </a:r>
            <a:r>
              <a:rPr lang="pt-BR" i="1" dirty="0"/>
              <a:t>devorava e fazia em pedaços, e pisava aos pés o que </a:t>
            </a:r>
            <a:r>
              <a:rPr lang="pt-BR" i="1" dirty="0" err="1"/>
              <a:t>sobrejava</a:t>
            </a:r>
            <a:r>
              <a:rPr lang="pt-BR" dirty="0"/>
              <a:t>” falam da conquista extensa de Roma e a sua consequente destruição de pessoas e propriedade. A primeira coisa que fazia o Império Romano após conquistar uma nação, era dividir suas terras em regiões, tetrarquias, províncias e distritos. Ele conquistou em pouco tempo o mundo civilizado, subjugou todos os reinos, dominou todos os povos, tornado-se o senhor do mundo. Roma só tinha dois objetivos consigo em suas grandes conquistas: matar e reduzir à escravidão.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O Império Romano, durante sua existência, de 754 A.C. a 455 D.C. (1209 anos), foi diferente de todos os reinos que já existiram no mundo.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a:t>
            </a:r>
            <a:r>
              <a:rPr lang="pt-BR" dirty="0" smtClean="0"/>
              <a:t>Esta </a:t>
            </a:r>
            <a:r>
              <a:rPr lang="pt-BR" dirty="0"/>
              <a:t>besta também é o emblema expressivo do reinado cruel do Anticristo, a Besta que subiu do mar (Apo. 13:1). As “</a:t>
            </a:r>
            <a:r>
              <a:rPr lang="pt-BR" i="1" dirty="0"/>
              <a:t>dez pontas</a:t>
            </a:r>
            <a:r>
              <a:rPr lang="pt-BR" dirty="0"/>
              <a:t>” vistas em alinhamento na cabeça da fera simbolizam dez reis que "</a:t>
            </a:r>
            <a:r>
              <a:rPr lang="pt-BR" i="1" dirty="0"/>
              <a:t>se levantarão</a:t>
            </a:r>
            <a:r>
              <a:rPr lang="pt-BR" dirty="0"/>
              <a:t>" (Daniel 7:24) no tempo do fim. Eles não existiram nos dias do velho Império Romano. Observe bem a frase:</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4185084"/>
            <a:ext cx="3563888" cy="2672916"/>
          </a:xfrm>
          <a:prstGeom prst="rect">
            <a:avLst/>
          </a:prstGeom>
        </p:spPr>
      </p:pic>
      <p:sp>
        <p:nvSpPr>
          <p:cNvPr id="12" name="CaixaDeTexto 11"/>
          <p:cNvSpPr txBox="1"/>
          <p:nvPr/>
        </p:nvSpPr>
        <p:spPr>
          <a:xfrm>
            <a:off x="827584" y="4457432"/>
            <a:ext cx="4608512" cy="2585323"/>
          </a:xfrm>
          <a:prstGeom prst="rect">
            <a:avLst/>
          </a:prstGeom>
          <a:noFill/>
        </p:spPr>
        <p:txBody>
          <a:bodyPr wrap="square" rtlCol="0">
            <a:spAutoFit/>
          </a:bodyPr>
          <a:lstStyle/>
          <a:p>
            <a:r>
              <a:rPr lang="pt-BR" sz="2400" dirty="0">
                <a:solidFill>
                  <a:schemeClr val="bg1"/>
                </a:solidFill>
                <a:latin typeface="Arial" panose="020B0604020202020204" pitchFamily="34" charset="0"/>
                <a:cs typeface="Arial" panose="020B0604020202020204" pitchFamily="34" charset="0"/>
              </a:rPr>
              <a:t>"</a:t>
            </a:r>
            <a:r>
              <a:rPr lang="pt-BR" sz="2400" i="1" dirty="0">
                <a:solidFill>
                  <a:schemeClr val="bg1"/>
                </a:solidFill>
                <a:latin typeface="Arial" panose="020B0604020202020204" pitchFamily="34" charset="0"/>
                <a:cs typeface="Arial" panose="020B0604020202020204" pitchFamily="34" charset="0"/>
              </a:rPr>
              <a:t>se levantarão</a:t>
            </a:r>
            <a:r>
              <a:rPr lang="pt-BR" sz="2400" dirty="0">
                <a:solidFill>
                  <a:schemeClr val="bg1"/>
                </a:solidFill>
                <a:latin typeface="Arial" panose="020B0604020202020204" pitchFamily="34" charset="0"/>
                <a:cs typeface="Arial" panose="020B0604020202020204" pitchFamily="34" charset="0"/>
              </a:rPr>
              <a:t>". Há um tempo ainda futuro quando o Império Romano será restaurado, um tempo quando dez reis contemporâneos reinarão simultaneamente. </a:t>
            </a:r>
          </a:p>
          <a:p>
            <a:endParaRPr lang="pt-B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a:t>
            </a:r>
            <a:r>
              <a:rPr lang="pt-BR" sz="2300" dirty="0"/>
              <a:t>Enquanto Daniel estava considerando as dez pontas, ele viu uma “</a:t>
            </a:r>
            <a:r>
              <a:rPr lang="pt-BR" sz="2300" i="1" dirty="0"/>
              <a:t>outra ponta peque­na</a:t>
            </a:r>
            <a:r>
              <a:rPr lang="pt-BR" sz="2300" dirty="0"/>
              <a:t>”. A palavra “</a:t>
            </a:r>
            <a:r>
              <a:rPr lang="pt-BR" sz="2300" i="1" dirty="0"/>
              <a:t>outra</a:t>
            </a:r>
            <a:r>
              <a:rPr lang="pt-BR" sz="2300" dirty="0"/>
              <a:t>” mostra que esta ponta deve ser </a:t>
            </a:r>
            <a:r>
              <a:rPr lang="pt-BR" sz="2300" dirty="0" smtClean="0"/>
              <a:t>distinta </a:t>
            </a:r>
            <a:r>
              <a:rPr lang="pt-BR" sz="2300" dirty="0"/>
              <a:t>das dez já crescidas. A palavra “</a:t>
            </a:r>
            <a:r>
              <a:rPr lang="pt-BR" sz="2300" i="1" dirty="0"/>
              <a:t>pequena</a:t>
            </a:r>
            <a:r>
              <a:rPr lang="pt-BR" sz="2300" dirty="0"/>
              <a:t>” indica somente que a ponta começou pequena. O fato é que ela tornou-se maior de </a:t>
            </a:r>
            <a:r>
              <a:rPr lang="pt-BR" sz="2300" dirty="0" smtClean="0"/>
              <a:t>todas</a:t>
            </a:r>
            <a:r>
              <a:rPr lang="pt-BR" sz="2300" dirty="0"/>
              <a:t>. O contexto, principalmente versículo 20, mostra isso.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192" y="4157370"/>
            <a:ext cx="3588808" cy="269160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a:t>
            </a:r>
            <a:r>
              <a:rPr lang="pt-BR" sz="2300" dirty="0"/>
              <a:t>A frase “</a:t>
            </a:r>
            <a:r>
              <a:rPr lang="pt-BR" sz="2300" i="1" dirty="0"/>
              <a:t>entre elas</a:t>
            </a:r>
            <a:r>
              <a:rPr lang="pt-BR" sz="2300" dirty="0"/>
              <a:t>” mostra que estes reis eram contemporâneos, não sucessivos, uma condição que nunca existiu no velho Império Romano. Porque a descrição deste rei, dado no versículos 8 e 24-26, corresponde às descrições da besta de Apocalipse 13.5-8 e 17.11-14 as duas são </a:t>
            </a:r>
            <a:r>
              <a:rPr lang="pt-BR" sz="2300" dirty="0" smtClean="0"/>
              <a:t>identificadas </a:t>
            </a:r>
            <a:r>
              <a:rPr lang="pt-BR" sz="2300" dirty="0"/>
              <a:t>corretamente como sendo                                                         </a:t>
            </a:r>
          </a:p>
          <a:p>
            <a:pPr>
              <a:buNone/>
            </a:pPr>
            <a:r>
              <a:rPr lang="pt-BR" sz="2300" dirty="0"/>
              <a:t>     o Anticristo.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192" y="4157370"/>
            <a:ext cx="3588808" cy="2691606"/>
          </a:xfrm>
          <a:prstGeom prst="rect">
            <a:avLst/>
          </a:prstGeom>
        </p:spPr>
      </p:pic>
    </p:spTree>
    <p:extLst>
      <p:ext uri="{BB962C8B-B14F-4D97-AF65-F5344CB8AC3E}">
        <p14:creationId xmlns:p14="http://schemas.microsoft.com/office/powerpoint/2010/main" val="345686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NOTE: O nome "anticristo" é formado por duas palavras: "anti" e "Cristo". "Anti", no grego, significa "face a face, oposto a". Significa também "em lugar de". Por isso a própria palavra "anticristo" já define muito bem os objetivos do seu portador: Ele não só se oporá ao Senhor Jesus Cristo, mas também terá a intenção e tentará colocar-se em Seu lugar.</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Daniel viu entre as dez pontas uma outra subir que destruiu três pontas. Assim no futuro o Anticristo subirá, destruirá três reis, deixando um total de oito, e se tornará o chefe de todos (Apo. 17.12-13).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9" y="4160816"/>
            <a:ext cx="3490671" cy="2692670"/>
          </a:xfrm>
          <a:prstGeom prst="rect">
            <a:avLst/>
          </a:prstGeom>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120" y="3631450"/>
            <a:ext cx="3442880" cy="3226550"/>
          </a:xfrm>
          <a:prstGeom prst="rect">
            <a:avLst/>
          </a:prstGeom>
        </p:spPr>
      </p:pic>
    </p:spTree>
    <p:extLst>
      <p:ext uri="{BB962C8B-B14F-4D97-AF65-F5344CB8AC3E}">
        <p14:creationId xmlns:p14="http://schemas.microsoft.com/office/powerpoint/2010/main" val="1044048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lgn="just">
              <a:buNone/>
            </a:pPr>
            <a:r>
              <a:rPr lang="pt-BR" dirty="0"/>
              <a:t>	Os “</a:t>
            </a:r>
            <a:r>
              <a:rPr lang="pt-BR" i="1" dirty="0"/>
              <a:t>olhos</a:t>
            </a:r>
            <a:r>
              <a:rPr lang="pt-BR" dirty="0"/>
              <a:t>” são símbolos de inteligência, sabedoria e prudência. A ideia aqui é que o Anticristo terá uma habilidade mental muito grande. Será esperto e terá habilidade de resolver problemas e dar conselho. Para os outros ele será uma pessoa muito inteligente e </a:t>
            </a:r>
            <a:r>
              <a:rPr lang="pt-BR" dirty="0" smtClean="0"/>
              <a:t>sábia.</a:t>
            </a:r>
            <a:endParaRPr lang="pt-BR" dirty="0"/>
          </a:p>
          <a:p>
            <a:pPr>
              <a:buNone/>
            </a:pPr>
            <a:endParaRPr lang="pt-BR" dirty="0"/>
          </a:p>
          <a:p>
            <a:pPr algn="just">
              <a:buNone/>
            </a:pPr>
            <a:r>
              <a:rPr lang="pt-BR" dirty="0"/>
              <a:t>	A frase “</a:t>
            </a:r>
            <a:r>
              <a:rPr lang="pt-BR" i="1" dirty="0"/>
              <a:t>falava grandiosamente</a:t>
            </a:r>
            <a:r>
              <a:rPr lang="pt-BR" dirty="0"/>
              <a:t>” mostra que será uma pessoa que se vangloriará, especialmente em se glorificar e em falar contra Deus (Dan. 7.25, 11.36, Apo. 13.5-6).</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lvl="3">
              <a:buNone/>
            </a:pPr>
            <a:r>
              <a:rPr lang="pt-BR" dirty="0"/>
              <a:t>	4)  Besta (7-8)</a:t>
            </a:r>
            <a:br>
              <a:rPr lang="pt-BR" dirty="0"/>
            </a:br>
            <a:endParaRPr lang="pt-BR" dirty="0"/>
          </a:p>
          <a:p>
            <a:pPr>
              <a:buNone/>
            </a:pPr>
            <a:r>
              <a:rPr lang="pt-BR" dirty="0"/>
              <a:t>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6" name="Picture 5" descr="04aFera.png"/>
          <p:cNvPicPr>
            <a:picLocks noChangeAspect="1"/>
          </p:cNvPicPr>
          <p:nvPr/>
        </p:nvPicPr>
        <p:blipFill>
          <a:blip r:embed="rId2" cstate="print"/>
          <a:stretch>
            <a:fillRect/>
          </a:stretch>
        </p:blipFill>
        <p:spPr>
          <a:xfrm>
            <a:off x="1976323" y="2178402"/>
            <a:ext cx="5172467" cy="374441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233363" indent="-233363" algn="just">
              <a:buNone/>
            </a:pPr>
            <a:r>
              <a:rPr lang="pt-BR" i="1" dirty="0"/>
              <a:t>9 Eu continuei olhando, até que foram postos uns tronos, e um ancião de dias se assentou; a sua veste era branca como a neve, e o cabelo da sua cabeça como a pura lã; e seu trono era de chamas de fogo, e as suas rodas de fogo ardente. 10 Um rio de fogo manava e saía de diante dele; milhares de milhares o serviam, e milhões de milhões assistiam diante dele; assentou-se o juízo, e abriram-se os livros. 11 Então estive olhando, por causa da voz das grandes palavras que o chifre proferia; estive olhando até que o animal foi morto, e o seu corpo desfeito, e entregue para ser queimado pelo fogo;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49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lgn="just">
              <a:buNone/>
            </a:pPr>
            <a:r>
              <a:rPr lang="pt-BR" dirty="0"/>
              <a:t>II. A História das Nações (2-7)</a:t>
            </a:r>
          </a:p>
          <a:p>
            <a:pPr algn="just">
              <a:buNone/>
            </a:pPr>
            <a:r>
              <a:rPr lang="pt-BR" dirty="0"/>
              <a:t>	F.  O Sonho de Daniel (7)</a:t>
            </a:r>
          </a:p>
          <a:p>
            <a:pPr algn="just">
              <a:buNone/>
            </a:pPr>
            <a:endParaRPr lang="pt-BR" dirty="0"/>
          </a:p>
          <a:p>
            <a:pPr marL="0" indent="0" algn="just">
              <a:buNone/>
            </a:pPr>
            <a:r>
              <a:rPr lang="pt-BR" dirty="0"/>
              <a:t>Este capítulo trata do mesmo tema do segundo capítulo: a </a:t>
            </a:r>
            <a:r>
              <a:rPr lang="pt-BR" dirty="0" smtClean="0"/>
              <a:t>ascensão </a:t>
            </a:r>
            <a:r>
              <a:rPr lang="pt-BR" dirty="0"/>
              <a:t>e a queda do sistema gentílico mundial. São duas visões diferentes uma da outra  também separadas por um bom espaço de tempo, mas que tratam da mesma verdade. Apenas os detalhes são novos. Porém há duas diferenças que devem ser notadas. Primeiro, no capítulo 2, os impérios são vistos do ponto de vista político, com relação à sua degeneração quanto à forma de governo. Isto </a:t>
            </a:r>
            <a:r>
              <a:rPr lang="pt-BR" dirty="0" smtClean="0"/>
              <a:t>é, </a:t>
            </a:r>
            <a:r>
              <a:rPr lang="pt-BR" dirty="0"/>
              <a:t>do ponto de visto do homem que vê o valor intrínseco.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a:buNone/>
            </a:pPr>
            <a:endParaRPr lang="pt-BR" dirty="0"/>
          </a:p>
          <a:p>
            <a:pPr marL="400050" lvl="1" indent="0" algn="just">
              <a:buNone/>
            </a:pPr>
            <a:r>
              <a:rPr lang="pt-BR" dirty="0"/>
              <a:t>Daniel viu tronos sendo colocados, indicando uma mudança de cena. Agora temos a ideia de um tribunal sendo preparado para julgamento, com as cadeias sendo </a:t>
            </a:r>
            <a:r>
              <a:rPr lang="pt-BR" dirty="0" smtClean="0"/>
              <a:t>arrumadas</a:t>
            </a:r>
            <a:r>
              <a:rPr lang="pt-BR" dirty="0"/>
              <a:t>.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18513639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457200" indent="-457200">
              <a:buAutoNum type="arabicParenR"/>
            </a:pPr>
            <a:endParaRPr lang="pt-BR" dirty="0"/>
          </a:p>
          <a:p>
            <a:pPr algn="just">
              <a:buNone/>
            </a:pPr>
            <a:r>
              <a:rPr lang="pt-BR" dirty="0"/>
              <a:t>	Quem é este "</a:t>
            </a:r>
            <a:r>
              <a:rPr lang="pt-BR" i="1" dirty="0"/>
              <a:t>ancião de dias</a:t>
            </a:r>
            <a:r>
              <a:rPr lang="pt-BR" dirty="0"/>
              <a:t>"? Há pessoas que o identifica com Jesus Cristo, e outros com o Pai. Creio que o Pai está em vista. A frase em si representa a eternidade. Seus cabelos brancos não significam velhice, mas pureza, justiça e verdade. O uso de “</a:t>
            </a:r>
            <a:r>
              <a:rPr lang="pt-BR" i="1" dirty="0"/>
              <a:t>fogo</a:t>
            </a:r>
            <a:r>
              <a:rPr lang="pt-BR" dirty="0"/>
              <a:t>” fala de julgamento, e o trono com rodas, sugerindo autoridade universal. O rio de fogo dá a ideia de julgamento fluindo sobre os condenados, especialmente, aqui, sobre a ponta pequena e a besta. Aqui vemos a majestade de Deus e sua autoridade para trazer julgamento.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457200" indent="-457200">
              <a:buAutoNum type="arabicParenR"/>
            </a:pPr>
            <a:endParaRPr lang="pt-BR" dirty="0"/>
          </a:p>
          <a:p>
            <a:pPr algn="just">
              <a:buNone/>
            </a:pPr>
            <a:r>
              <a:rPr lang="pt-BR" dirty="0"/>
              <a:t>	Os "</a:t>
            </a:r>
            <a:r>
              <a:rPr lang="pt-BR" i="1" dirty="0"/>
              <a:t>milhares de milhares...e milhões de milhões</a:t>
            </a:r>
            <a:r>
              <a:rPr lang="pt-BR" dirty="0"/>
              <a:t>" podem ser os santos, mas creio que são os anjos. Varias vezes os anjos são indicados por números assim: Apo. 5.11, Deu. 33.2, </a:t>
            </a:r>
            <a:r>
              <a:rPr lang="pt-BR" dirty="0" err="1"/>
              <a:t>Jó</a:t>
            </a:r>
            <a:r>
              <a:rPr lang="pt-BR" dirty="0"/>
              <a:t> 25.3, Sal. 68.17 e Heb. 12.22. Os anjos estão presente para ajudar no julgamento, provavelmente para abrir os livros e ler o seu conteúdo. A Bíblia fala frequentemente de livro mantido por Deus em ligação aos homens na terra (</a:t>
            </a:r>
            <a:r>
              <a:rPr lang="pt-BR" dirty="0" err="1"/>
              <a:t>Êx</a:t>
            </a:r>
            <a:r>
              <a:rPr lang="pt-BR" dirty="0"/>
              <a:t>. 32.32, Isa. 65.6, Dan. 12.1, Luc. 10.20 e Apo. 20.12). A ideia principal é ligado com os livros que tem as ações da ponta pequena e besta registradas.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457200" indent="-457200">
              <a:buAutoNum type="arabicParenR"/>
            </a:pPr>
            <a:endParaRPr lang="pt-BR" dirty="0"/>
          </a:p>
          <a:p>
            <a:pPr algn="just">
              <a:buNone/>
            </a:pPr>
            <a:r>
              <a:rPr lang="pt-BR" dirty="0"/>
              <a:t>	Daniel 7:11, que fala da morte da besta, tem seu cumprimento literal em Apocalipse 19:20, mas há uma aparente contradição, que de fato não existe. A primeira passagem declara que o animal "foi morto" e o seu corpo desfeito e entregue para ser queimado pelo fogo. A segunda passagem afirma que a besta e o falso profeta foram aprisionados e "lançados vivos" dentro do lago de fogo. Notamos porém que Daniel 7:11 fala do quarto animal, que é o quarto reino, do qual o pequeno chifre é o rei.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457200" indent="-457200">
              <a:buAutoNum type="arabicParenR"/>
            </a:pPr>
            <a:endParaRPr lang="pt-BR" dirty="0"/>
          </a:p>
          <a:p>
            <a:pPr algn="just">
              <a:buNone/>
            </a:pPr>
            <a:r>
              <a:rPr lang="pt-BR" dirty="0"/>
              <a:t>	Quando Daniel diz que "</a:t>
            </a:r>
            <a:r>
              <a:rPr lang="pt-BR" i="1" dirty="0"/>
              <a:t>o animal foi morto, e o seu corpo desfeito, e entregue para ser queimado pelo fogo</a:t>
            </a:r>
            <a:r>
              <a:rPr lang="pt-BR" dirty="0"/>
              <a:t>", ele quer dizer que a sua organização foi desfeita, desbaratada e tirado o seu poder. Um reino não poderia mesmo ser lançado no lago de fogo, embora possa ser destruído por meio de fogo. Mas o rei que o presidirá, ou seja, o anticristo, será aprisionado e lançado no lugar de castigo.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457200" indent="-457200">
              <a:buAutoNum type="arabicParenR"/>
            </a:pPr>
            <a:endParaRPr lang="pt-BR" dirty="0"/>
          </a:p>
          <a:p>
            <a:pPr algn="just">
              <a:buNone/>
            </a:pPr>
            <a:r>
              <a:rPr lang="pt-BR" dirty="0"/>
              <a:t>	Um outro conflito possível é que alguns dizem que Jesus vai julgar o Anticristo, não Deus (</a:t>
            </a:r>
            <a:r>
              <a:rPr lang="pt-BR" dirty="0" err="1"/>
              <a:t>Mt</a:t>
            </a:r>
            <a:r>
              <a:rPr lang="pt-BR" dirty="0"/>
              <a:t>. 25.31-46, João 5.22, Apo. 11.16). A resposta é que, enquanto Cristo é o agente imediato de Deus para aplicar o julgamento sobre os condenados, é Deus Pai que decide o julgamento.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441450" indent="0">
              <a:buNone/>
            </a:pPr>
            <a:endParaRPr lang="pt-BR" dirty="0"/>
          </a:p>
          <a:p>
            <a:pPr marL="233363" indent="-233363" algn="just">
              <a:buNone/>
            </a:pPr>
            <a:r>
              <a:rPr lang="pt-BR" i="1" dirty="0"/>
              <a:t>12 E, quanto aos outros animais, foi-lhes tirado o domínio; todavia foi-lhes prolongada a vida até certo espaço de tempo.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algn="just">
              <a:buNone/>
            </a:pPr>
            <a:r>
              <a:rPr lang="pt-BR" dirty="0"/>
              <a:t>	A razão provável pela qual a descrição do quarto animal é dada antes dos outros três é para dar ênfase sobre o quarto animal e providenciar um contraste entre seu fim e o fim deles. É declarado que o domínio dos outros animais foi tirado. A frase “</a:t>
            </a:r>
            <a:r>
              <a:rPr lang="pt-BR" i="1" dirty="0"/>
              <a:t>foi-lhes data prolongação de vida até certo espaço de tempo</a:t>
            </a:r>
            <a:r>
              <a:rPr lang="pt-BR" dirty="0"/>
              <a:t>” é dada em contraste com o fim do quarto animal. Em varias maneiras os três reinos continuaram a viver no seu sucessor. Mas isso não parece ser a verdade com o quarto animal. O reino de Deus vai ser completamente diferente.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31034429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527175" indent="-457200">
              <a:buAutoNum type="alphaLcPeriod" startAt="4"/>
            </a:pPr>
            <a:r>
              <a:rPr lang="pt-BR" dirty="0"/>
              <a:t>O Filho do Homem (7:13-14)</a:t>
            </a:r>
          </a:p>
          <a:p>
            <a:pPr marL="1527175" indent="-457200">
              <a:buAutoNum type="alphaLcPeriod" startAt="4"/>
            </a:pPr>
            <a:endParaRPr lang="pt-BR" i="1" dirty="0"/>
          </a:p>
          <a:p>
            <a:pPr algn="just">
              <a:buNone/>
            </a:pPr>
            <a:r>
              <a:rPr lang="pt-BR" i="1" dirty="0"/>
              <a:t>13 Eu estava olhando nas minhas visões da noite, e eis que vinha nas nuvens do céu um como o filho do homem; e dirigiu-se ao ancião de dias, e o fizeram chegar até ele. 14 E foi-lhe dado o domínio, e a honra, e o reino, para que todos os povos, nações e línguas o servissem; o seu domínio é um domínio eterno, que não passará, e o seu reino tal, que não será destruído.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527175" indent="-457200">
              <a:buAutoNum type="alphaLcPeriod" startAt="4"/>
            </a:pPr>
            <a:r>
              <a:rPr lang="pt-BR" dirty="0"/>
              <a:t>O Filho do Homem (7:13-14)</a:t>
            </a:r>
          </a:p>
          <a:p>
            <a:pPr algn="just">
              <a:buNone/>
            </a:pPr>
            <a:r>
              <a:rPr lang="pt-BR" dirty="0"/>
              <a:t>	O "</a:t>
            </a:r>
            <a:r>
              <a:rPr lang="pt-BR" i="1" dirty="0"/>
              <a:t>filho do homem</a:t>
            </a:r>
            <a:r>
              <a:rPr lang="pt-BR" dirty="0"/>
              <a:t>" é um título frequentemente aplicado no Novo Testamento à pessoa de Cristo (um total de </a:t>
            </a:r>
            <a:r>
              <a:rPr lang="pt-BR" dirty="0" smtClean="0"/>
              <a:t>cerca </a:t>
            </a:r>
            <a:r>
              <a:rPr lang="pt-BR" dirty="0"/>
              <a:t>de 79 vezes ocorre nos Evangelhos, e 22 destas somente em Apocalipse), principalmente em contextos proféticos (Mt. 16.27-28, 19.28, 24.30, 25.31, etc.). Desde que Jesus frequentemente usou a terminologia do Velho Testamento, e desde que este trecho é o único no Velho Testamento onde a frase pode ser </a:t>
            </a:r>
            <a:r>
              <a:rPr lang="pt-BR" dirty="0" smtClean="0"/>
              <a:t>ligada </a:t>
            </a:r>
            <a:r>
              <a:rPr lang="pt-BR" dirty="0"/>
              <a:t>com Jesus, é bem provável que Cristo tinha este texto em mente quando se chamou filho do homem.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59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3577949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lgn="just">
              <a:buNone/>
            </a:pPr>
            <a:r>
              <a:rPr lang="pt-BR" dirty="0"/>
              <a:t>II. A História das Nações (2-7)</a:t>
            </a:r>
          </a:p>
          <a:p>
            <a:pPr algn="just">
              <a:buNone/>
            </a:pPr>
            <a:r>
              <a:rPr lang="pt-BR" dirty="0"/>
              <a:t>	F.  O Sonho de Daniel (7)</a:t>
            </a:r>
          </a:p>
          <a:p>
            <a:pPr algn="just">
              <a:buNone/>
            </a:pPr>
            <a:endParaRPr lang="pt-BR" dirty="0"/>
          </a:p>
          <a:p>
            <a:pPr marL="0" indent="0" algn="just">
              <a:buNone/>
            </a:pPr>
            <a:r>
              <a:rPr lang="pt-BR" dirty="0"/>
              <a:t>No capítulo 7, porém, os impérios são vistos do ponto de vista moral, com relação ao seu caráter feroz e destrutivo, como se percebe por simbolização de bestas furiosas. Aqui o ponto de vista é de Deus. Segundo, a primeira visão mostra a unidade da história, uma só imagem com Deus sendo o vencedor no fim. A segunda visão mostra a diversidade da história </a:t>
            </a:r>
            <a:r>
              <a:rPr lang="pt-BR" dirty="0" smtClean="0"/>
              <a:t>ilustrada </a:t>
            </a:r>
            <a:r>
              <a:rPr lang="pt-BR" dirty="0"/>
              <a:t>por quatro “bestas” diferentes.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527175" indent="-457200">
              <a:buAutoNum type="alphaLcPeriod" startAt="4"/>
            </a:pPr>
            <a:r>
              <a:rPr lang="pt-BR" dirty="0"/>
              <a:t>O Filho do Homem (7:13-14)</a:t>
            </a:r>
          </a:p>
          <a:p>
            <a:pPr>
              <a:buNone/>
            </a:pPr>
            <a:r>
              <a:rPr lang="pt-BR" dirty="0"/>
              <a:t>	</a:t>
            </a:r>
          </a:p>
          <a:p>
            <a:pPr algn="just">
              <a:buNone/>
            </a:pPr>
            <a:r>
              <a:rPr lang="pt-BR" dirty="0"/>
              <a:t>	O fato que o trecho usa a palavra “</a:t>
            </a:r>
            <a:r>
              <a:rPr lang="pt-BR" i="1" dirty="0"/>
              <a:t>como</a:t>
            </a:r>
            <a:r>
              <a:rPr lang="pt-BR" dirty="0"/>
              <a:t>” tem um significado paralelo aos reinos ser “</a:t>
            </a:r>
            <a:r>
              <a:rPr lang="pt-BR" i="1" dirty="0"/>
              <a:t>como</a:t>
            </a:r>
            <a:r>
              <a:rPr lang="pt-BR" dirty="0"/>
              <a:t>” animais. Em natureza os reinos eram como bestas em caráter, mas o reino de Cristo será como um homem em toda a sua nobreza como no Jardim de Éden. Jesus reinará na terra como um rei humano (sendo no mesmo tempo divino) com todos as perfeições de humanidade como criado por Deus no início.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527175" indent="-457200">
              <a:buAutoNum type="alphaLcPeriod" startAt="4"/>
            </a:pPr>
            <a:r>
              <a:rPr lang="pt-BR" dirty="0"/>
              <a:t>O Filho do Homem (7:13-14)</a:t>
            </a:r>
          </a:p>
          <a:p>
            <a:pPr>
              <a:buNone/>
            </a:pPr>
            <a:r>
              <a:rPr lang="pt-BR" dirty="0"/>
              <a:t>	</a:t>
            </a:r>
          </a:p>
          <a:p>
            <a:pPr algn="just">
              <a:buNone/>
            </a:pPr>
            <a:r>
              <a:rPr lang="pt-BR" dirty="0"/>
              <a:t>	Esta pessoa vem “</a:t>
            </a:r>
            <a:r>
              <a:rPr lang="pt-BR" i="1" dirty="0"/>
              <a:t>nas nuvens do céu</a:t>
            </a:r>
            <a:r>
              <a:rPr lang="pt-BR" dirty="0"/>
              <a:t>” mostrando sua divindade. Daniel 7.14 mostra que todos “</a:t>
            </a:r>
            <a:r>
              <a:rPr lang="pt-BR" i="1" dirty="0"/>
              <a:t>os povos, nações e línguas</a:t>
            </a:r>
            <a:r>
              <a:rPr lang="pt-BR" dirty="0"/>
              <a:t>” </a:t>
            </a:r>
            <a:r>
              <a:rPr lang="pt-BR" dirty="0" smtClean="0"/>
              <a:t>o irão </a:t>
            </a:r>
            <a:r>
              <a:rPr lang="pt-BR" dirty="0"/>
              <a:t>reverenciar. A frase “</a:t>
            </a:r>
            <a:r>
              <a:rPr lang="pt-BR" i="1" dirty="0"/>
              <a:t>nas nuvens</a:t>
            </a:r>
            <a:r>
              <a:rPr lang="pt-BR" dirty="0"/>
              <a:t>” é a mesma terminologia usada para Jesus em Mt. 24.30, 26.64, Mar. 13.26 e Apo. 1.7.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441450" lvl="3" indent="-371475">
              <a:buNone/>
            </a:pPr>
            <a:r>
              <a:rPr lang="pt-BR" dirty="0"/>
              <a:t>c.	Seu Julgamento (7:9-12)</a:t>
            </a:r>
          </a:p>
          <a:p>
            <a:pPr marL="1898650" indent="-457200">
              <a:buAutoNum type="arabicParenR"/>
            </a:pPr>
            <a:r>
              <a:rPr lang="pt-BR" dirty="0"/>
              <a:t>Da Besta (7:9-11)</a:t>
            </a:r>
          </a:p>
          <a:p>
            <a:pPr marL="1898650" indent="-457200">
              <a:buAutoNum type="arabicParenR"/>
            </a:pPr>
            <a:r>
              <a:rPr lang="pt-BR" dirty="0"/>
              <a:t>Dos Outros (7:12)</a:t>
            </a:r>
          </a:p>
          <a:p>
            <a:pPr marL="1527175" indent="-457200">
              <a:buAutoNum type="alphaLcPeriod" startAt="4"/>
            </a:pPr>
            <a:r>
              <a:rPr lang="pt-BR" dirty="0"/>
              <a:t>O Filho do Homem (7:13-14)</a:t>
            </a:r>
          </a:p>
          <a:p>
            <a:pPr>
              <a:buNone/>
            </a:pPr>
            <a:r>
              <a:rPr lang="pt-BR" dirty="0"/>
              <a:t>	</a:t>
            </a:r>
          </a:p>
          <a:p>
            <a:pPr algn="just">
              <a:buNone/>
            </a:pPr>
            <a:r>
              <a:rPr lang="pt-BR" dirty="0"/>
              <a:t>	Desde que as mais antigas interpretações deste trecho são messiânicas e que encaixa-se perfeitamente com o milênio, não há duvida que esta pessoa é Jesus Cristo. O fato que os outros reinos são literais mostra que este reino também deve ser literal.</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marL="1169987" indent="-457200">
              <a:buAutoNum type="arabicPeriod"/>
            </a:pPr>
            <a:r>
              <a:rPr lang="pt-BR" dirty="0"/>
              <a:t>A Interpretação (7:15-27)</a:t>
            </a:r>
          </a:p>
          <a:p>
            <a:pPr marL="1619250" lvl="1" indent="-457200">
              <a:buAutoNum type="alphaLcPeriod"/>
            </a:pPr>
            <a:r>
              <a:rPr lang="pt-BR" dirty="0"/>
              <a:t>Uma Petição Feita (7:15-16)</a:t>
            </a:r>
          </a:p>
          <a:p>
            <a:pPr marL="457200" indent="-457200" algn="just">
              <a:buNone/>
            </a:pPr>
            <a:r>
              <a:rPr lang="pt-BR" i="1" dirty="0"/>
              <a:t>15 Quanto a mim, Daniel, o meu espírito foi abatido dentro do corpo, e as visões da minha cabeça me perturbaram. 16 Cheguei-me a um dos que estavam perto, e pedi-lhe a verdade acerca de tudo isto. E ele me disse, e fez-me saber a interpretação das coisas.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marL="1169987" indent="-457200">
              <a:buAutoNum type="arabicPeriod"/>
            </a:pPr>
            <a:r>
              <a:rPr lang="pt-BR" dirty="0"/>
              <a:t>A Interpretação (7:15-27)</a:t>
            </a:r>
          </a:p>
          <a:p>
            <a:pPr marL="1619250" lvl="1" indent="-457200">
              <a:buAutoNum type="alphaLcPeriod"/>
            </a:pPr>
            <a:r>
              <a:rPr lang="pt-BR" dirty="0"/>
              <a:t>Uma Petição Feita (7:15-16)</a:t>
            </a:r>
          </a:p>
          <a:p>
            <a:pPr>
              <a:buNone/>
            </a:pPr>
            <a:endParaRPr lang="pt-BR" dirty="0"/>
          </a:p>
          <a:p>
            <a:pPr algn="just">
              <a:buNone/>
            </a:pPr>
            <a:r>
              <a:rPr lang="pt-BR" dirty="0"/>
              <a:t>	O que Daniel viu o perturbou muito. Ele não entendeu tudo, mas entendeu o suficiente provavelmente para saber que seu povo ainda sofreria no futuro. Isso fez com que seu espírito ficasse bastante alarmado.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39889291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marL="1169987" indent="-457200">
              <a:buAutoNum type="arabicPeriod"/>
            </a:pPr>
            <a:r>
              <a:rPr lang="pt-BR" dirty="0"/>
              <a:t>A Interpretação (7:15-27)</a:t>
            </a:r>
          </a:p>
          <a:p>
            <a:pPr marL="1619250" lvl="1" indent="-457200">
              <a:buAutoNum type="alphaLcPeriod"/>
            </a:pPr>
            <a:r>
              <a:rPr lang="pt-BR" dirty="0"/>
              <a:t>Uma Petição Feita (7:15-16)</a:t>
            </a:r>
          </a:p>
          <a:p>
            <a:pPr marL="457200" indent="-457200">
              <a:buNone/>
            </a:pPr>
            <a:endParaRPr lang="pt-BR" dirty="0"/>
          </a:p>
          <a:p>
            <a:pPr algn="just">
              <a:buNone/>
            </a:pPr>
            <a:r>
              <a:rPr lang="pt-BR" dirty="0"/>
              <a:t>	Mais uma vez vemos a grande humildade do profeta Daniel; ele não fez sua própria interpretação baseado em fatos anteriores, mas apelou para um ser superior, um dos milhares que estava perto do Ancião de dias, que lhe desse a interpretação </a:t>
            </a:r>
            <a:r>
              <a:rPr lang="pt-BR" dirty="0" smtClean="0"/>
              <a:t>certa </a:t>
            </a:r>
            <a:r>
              <a:rPr lang="pt-BR" dirty="0"/>
              <a:t>de tudo aquilo.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marL="1169987" indent="-457200">
              <a:buAutoNum type="arabicPeriod"/>
            </a:pPr>
            <a:r>
              <a:rPr lang="pt-BR" dirty="0"/>
              <a:t>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233363" lvl="1" indent="-233363">
              <a:buNone/>
            </a:pPr>
            <a:endParaRPr lang="pt-BR" dirty="0"/>
          </a:p>
          <a:p>
            <a:pPr marL="233363" lvl="1" indent="-233363" algn="just">
              <a:buNone/>
            </a:pPr>
            <a:r>
              <a:rPr lang="pt-BR" i="1" dirty="0"/>
              <a:t>17 Estes grandes animais, que são quatro, são quatro reis, que se levantarão da terra. 18 Mas os santos do Altíssimo receberão o reino, e o possuirão para todo o sempre, e de eternidade em eternidade.</a:t>
            </a:r>
          </a:p>
          <a:p>
            <a:pPr marL="1162050" lvl="1" indent="0">
              <a:buNone/>
            </a:pPr>
            <a:endParaRPr lang="pt-BR" dirty="0"/>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400050" lvl="1" indent="0" algn="just">
              <a:buNone/>
            </a:pPr>
            <a:r>
              <a:rPr lang="pt-BR" dirty="0"/>
              <a:t>É dito que os quatro animais são quatro reis, mostrando mais uma vez que reis e reinos são </a:t>
            </a:r>
            <a:r>
              <a:rPr lang="pt-BR" dirty="0" smtClean="0"/>
              <a:t>vistos </a:t>
            </a:r>
            <a:r>
              <a:rPr lang="pt-BR" dirty="0"/>
              <a:t>como uma mesma coisa. Fala aqui que levantam da terra – não é uma contradição, mas uma ideia adicional para mostrar que são reinos humanos. A frase “</a:t>
            </a:r>
            <a:r>
              <a:rPr lang="pt-BR" i="1" dirty="0"/>
              <a:t>os santos do Altíssi­mo</a:t>
            </a:r>
            <a:r>
              <a:rPr lang="pt-BR" dirty="0"/>
              <a:t>” pode se referir aos gentios e judeus salvos. Eles vão receber o reino, não no sentido de reis, mas participantes no reino. As palavras “</a:t>
            </a:r>
            <a:r>
              <a:rPr lang="pt-BR" i="1" dirty="0"/>
              <a:t>todo o sempre, e de eternida­de em eternidade</a:t>
            </a:r>
            <a:r>
              <a:rPr lang="pt-BR" dirty="0"/>
              <a:t>” é um superlativo, mostrando seu caráter eterno, em vez de temporário como a do reino dos animais.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algn="just">
              <a:buNone/>
            </a:pPr>
            <a:r>
              <a:rPr lang="pt-BR" i="1" dirty="0"/>
              <a:t>19 Então tive desejo de conhecer a verdade a respeito do quarto animal, que era diferente de todos os outros, muito terrível, cujos dentes eram de ferro e as suas unhas de bronze; que devorava, fazia em pedaços e pisava aos pés o que sobrava; 20 E também a respeito dos dez chifres que tinha na cabeça, e do outro que subiu, e diante do qual caíram três, isto é, daquele que tinha olhos, e uma boca que falava grandes coisas, e cujo parecer era mais robusto do que o dos seus companheiros...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marL="1619250" lvl="1" indent="-457200">
              <a:buAutoNum type="alphaLcPeriod"/>
            </a:pPr>
            <a:endParaRPr lang="pt-BR" dirty="0"/>
          </a:p>
          <a:p>
            <a:pPr algn="just">
              <a:buNone/>
            </a:pPr>
            <a:r>
              <a:rPr lang="pt-BR" i="1" dirty="0"/>
              <a:t>... 21 Eu olhava, e eis que este chifre fazia guerra contra os santos, e prevaleceu contra eles. 22 Até que veio o ancião de dias, e fez justiça aos santos do Altíssimo; e chegou o tempo em que os santos possuíram o reino.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69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1770065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069975" indent="-357188">
              <a:buNone/>
            </a:pPr>
            <a:r>
              <a:rPr lang="pt-BR" dirty="0"/>
              <a:t>1. 	A Introdução (Tempo e Lugar) (7:1)</a:t>
            </a:r>
          </a:p>
          <a:p>
            <a:pPr algn="just">
              <a:buNone/>
            </a:pPr>
            <a:r>
              <a:rPr lang="pt-BR" dirty="0"/>
              <a:t/>
            </a:r>
            <a:br>
              <a:rPr lang="pt-BR" dirty="0"/>
            </a:br>
            <a:r>
              <a:rPr lang="pt-BR" dirty="0"/>
              <a:t>O profeta Daniel fala acerca desta visão das quatro feras, como tendo sido no “</a:t>
            </a:r>
            <a:r>
              <a:rPr lang="pt-BR" i="1" dirty="0"/>
              <a:t>primeiro ano do reinado Belsazar, rei de Babilônia</a:t>
            </a:r>
            <a:r>
              <a:rPr lang="pt-BR" dirty="0"/>
              <a:t>”. Isto indica que, Daniel teve a visão no tempo do Império Babilônico, no primeiro ano do reinado Belsazar, isto é, depois dos acontecimentos narrados no capítulo quatro e antes do capítulo cinco deste livro. Desde que </a:t>
            </a:r>
            <a:r>
              <a:rPr lang="pt-BR" dirty="0" err="1"/>
              <a:t>Nabunido</a:t>
            </a:r>
            <a:r>
              <a:rPr lang="pt-BR" dirty="0"/>
              <a:t> fez Belsazar seu </a:t>
            </a:r>
            <a:r>
              <a:rPr lang="pt-BR" dirty="0" err="1"/>
              <a:t>co-regente</a:t>
            </a:r>
            <a:r>
              <a:rPr lang="pt-BR" dirty="0"/>
              <a:t> no seu terceiro ano (553 AC), sendo o primeiro ano de Belsazar, Daniel tinha aproximadamente 67 anos de idade. Esta visão aconteceu 14 anos antes da escrita na parede.</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a:buNone/>
            </a:pPr>
            <a:endParaRPr lang="pt-BR" dirty="0"/>
          </a:p>
          <a:p>
            <a:pPr algn="just">
              <a:buNone/>
            </a:pPr>
            <a:r>
              <a:rPr lang="pt-BR" dirty="0"/>
              <a:t>	O texto em si, tem sua base histórica na pessoa de Antíoco Epifânio, monarca que feriu e maltratou o povo de Israel. O nome "Epifânio" era um apelido que quer dizer LOUCO. Mas também sabemos que Antíoco Epifânio é uma figura e tipo do anticristo. O cumpri­mento profético pode ser visto em Apocalipse 13 e Apocalipse 11.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20657481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a:buNone/>
            </a:pPr>
            <a:r>
              <a:rPr lang="pt-BR" dirty="0"/>
              <a:t>	</a:t>
            </a:r>
          </a:p>
          <a:p>
            <a:pPr algn="just">
              <a:buNone/>
            </a:pPr>
            <a:r>
              <a:rPr lang="pt-BR" dirty="0"/>
              <a:t>	O Anticristo vai lutar especialmente contra os judeus em Palestina durante a </a:t>
            </a:r>
            <a:r>
              <a:rPr lang="pt-BR" dirty="0" smtClean="0"/>
              <a:t>segunda </a:t>
            </a:r>
            <a:r>
              <a:rPr lang="pt-BR" dirty="0"/>
              <a:t>metade da Tribulação (Dan. 9.26-27, Apo. 12.1-6, 13-17), mas também contra todos os santos de Deus de alguma forma. Veja </a:t>
            </a:r>
            <a:r>
              <a:rPr lang="pt-BR" dirty="0" smtClean="0"/>
              <a:t>as </a:t>
            </a:r>
            <a:r>
              <a:rPr lang="pt-BR" dirty="0"/>
              <a:t>seguintes referências para mais detalhes: Judeus - Zac. 13.8-9 e 14.1-2 e Gentios - Apo. 13.7-10 e 16-17.</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marL="1619250" lvl="1" indent="-457200">
              <a:buAutoNum type="alphaLcPeriod"/>
            </a:pPr>
            <a:r>
              <a:rPr lang="pt-BR" dirty="0"/>
              <a:t>A Petição Respondida (7:23-27)</a:t>
            </a:r>
          </a:p>
          <a:p>
            <a:pPr marL="233363" indent="-233363" algn="just">
              <a:buNone/>
            </a:pPr>
            <a:r>
              <a:rPr lang="pt-BR" i="1" dirty="0"/>
              <a:t>23 Disse assim: O quarto animal será o quarto reino na terra, o qual será diferente de todos os reinos; e devorará toda a terra, e a pisará aos pés, e a fará em pedaços. 24 E, quanto aos dez chifres, daquele mesmo reino se levantarão dez reis; e depois deles se levantará outro, o qual será diferente dos primeiros, e abaterá a três reis...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marL="1619250" lvl="1" indent="-457200">
              <a:buAutoNum type="alphaLcPeriod"/>
            </a:pPr>
            <a:r>
              <a:rPr lang="pt-BR" dirty="0"/>
              <a:t>A Petição Respondida (7:23-27)</a:t>
            </a:r>
          </a:p>
          <a:p>
            <a:pPr marL="233363" indent="-233363" algn="just">
              <a:buNone/>
            </a:pPr>
            <a:r>
              <a:rPr lang="pt-BR" i="1" dirty="0"/>
              <a:t>... 25 E proferirá palavras contra o Altíssimo, e destruirá os santos do Altíssimo, e cuidará em mudar os tempos e a lei; e eles serão entregues na sua mão, por um tempo, e tempos, e a metade de um tempo. 26 Mas o juízo será estabelecido, e eles tirarão o seu domínio, para o destruir e para o desfazer até ao fim...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24384281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AutoNum type="alphaLcPeriod"/>
            </a:pPr>
            <a:r>
              <a:rPr lang="pt-BR" dirty="0"/>
              <a:t>Uma Petição Feita (7:15-16)</a:t>
            </a:r>
          </a:p>
          <a:p>
            <a:pPr marL="1619250" lvl="1" indent="-457200">
              <a:buAutoNum type="alphaLcPeriod"/>
            </a:pPr>
            <a:r>
              <a:rPr lang="pt-BR" dirty="0"/>
              <a:t>A Petição Respondida (7:17-18)</a:t>
            </a:r>
          </a:p>
          <a:p>
            <a:pPr marL="1619250" lvl="1" indent="-457200">
              <a:buAutoNum type="alphaLcPeriod"/>
            </a:pPr>
            <a:r>
              <a:rPr lang="pt-BR" dirty="0"/>
              <a:t>Outra Petição Feita (7:19-22)</a:t>
            </a:r>
          </a:p>
          <a:p>
            <a:pPr marL="1619250" lvl="1" indent="-457200">
              <a:buAutoNum type="alphaLcPeriod"/>
            </a:pPr>
            <a:r>
              <a:rPr lang="pt-BR" dirty="0"/>
              <a:t>A Petição Respondida (7:23-27)</a:t>
            </a:r>
          </a:p>
          <a:p>
            <a:pPr marL="233363" indent="-233363" algn="just">
              <a:buNone/>
            </a:pPr>
            <a:r>
              <a:rPr lang="pt-BR" i="1" dirty="0"/>
              <a:t>... 27 E o reino, e o domínio, e a majestade dos reinos debaixo de todo o céu serão dados ao povo dos santos do Altíssimo; o seu reino será um reino eterno, e todos os domínios o servirão, e lhe obedecerão.</a:t>
            </a:r>
          </a:p>
          <a:p>
            <a:pPr marL="0" indent="0" algn="just">
              <a:buNone/>
            </a:pPr>
            <a:r>
              <a:rPr lang="pt-BR" dirty="0"/>
              <a:t>É declarado que o </a:t>
            </a:r>
            <a:r>
              <a:rPr lang="pt-BR" dirty="0" smtClean="0"/>
              <a:t>quarto </a:t>
            </a:r>
            <a:r>
              <a:rPr lang="pt-BR" dirty="0"/>
              <a:t>reino “</a:t>
            </a:r>
            <a:r>
              <a:rPr lang="pt-BR" i="1" dirty="0"/>
              <a:t>será diferente de todos os reinos</a:t>
            </a:r>
            <a:r>
              <a:rPr lang="pt-BR" dirty="0"/>
              <a:t>”. Uma das razões porque é diferente é que tem dois períodos de tempo em existência: um de história cedo e o outro de história futuro.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extLst>
      <p:ext uri="{BB962C8B-B14F-4D97-AF65-F5344CB8AC3E}">
        <p14:creationId xmlns:p14="http://schemas.microsoft.com/office/powerpoint/2010/main" val="168592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pPr algn="just">
              <a:buNone/>
            </a:pPr>
            <a:r>
              <a:rPr lang="pt-BR" dirty="0"/>
              <a:t>	A identificação do quarto animal com as bestas de Apocalipse 13.1-10 e 17.1-18 é baseada sobre as seguintes considerações.</a:t>
            </a:r>
          </a:p>
          <a:p>
            <a:pPr>
              <a:buNone/>
            </a:pPr>
            <a:endParaRPr lang="pt-BR" dirty="0"/>
          </a:p>
          <a:p>
            <a:pPr algn="just">
              <a:buNone/>
            </a:pPr>
            <a:r>
              <a:rPr lang="pt-BR" dirty="0"/>
              <a:t>	Primeiro - As bestas de Apocalipse 13 e 17 são o mesmo.</a:t>
            </a:r>
          </a:p>
          <a:p>
            <a:pPr marL="712788" indent="-355600" algn="just">
              <a:buNone/>
            </a:pPr>
            <a:r>
              <a:rPr lang="pt-BR" dirty="0"/>
              <a:t>* 	Os dois tem sete cabeças e dez chifres (Apo. 13.1 e 17.3).</a:t>
            </a:r>
          </a:p>
          <a:p>
            <a:pPr marL="712788" indent="-355600" algn="just">
              <a:buNone/>
            </a:pPr>
            <a:r>
              <a:rPr lang="pt-BR" dirty="0"/>
              <a:t>* 	Os dois são fervorosamente contra Deus (Apo. 13.1,6 e 17.14).</a:t>
            </a:r>
          </a:p>
          <a:p>
            <a:pPr marL="712788" indent="-355600" algn="just">
              <a:buNone/>
            </a:pPr>
            <a:r>
              <a:rPr lang="pt-BR" dirty="0"/>
              <a:t>* 	Os dois perseguem os santos (Apo. 13.7 e 17.6).</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pPr algn="just">
              <a:buNone/>
            </a:pPr>
            <a:r>
              <a:rPr lang="pt-BR" dirty="0"/>
              <a:t>	A identificação do quarto animal com as bestas de Apocalipse 13.1-10 e 17.1-18 é baseada sobre as seguintes considerações.</a:t>
            </a:r>
          </a:p>
          <a:p>
            <a:pPr algn="just">
              <a:buNone/>
            </a:pPr>
            <a:endParaRPr lang="pt-BR" dirty="0"/>
          </a:p>
          <a:p>
            <a:pPr algn="just">
              <a:buNone/>
            </a:pPr>
            <a:r>
              <a:rPr lang="pt-BR" dirty="0"/>
              <a:t>	Segundo - A besta de Daniel é </a:t>
            </a:r>
            <a:r>
              <a:rPr lang="pt-BR" dirty="0" smtClean="0"/>
              <a:t>a mesma </a:t>
            </a:r>
            <a:r>
              <a:rPr lang="pt-BR" dirty="0"/>
              <a:t>de Apocalipse.</a:t>
            </a:r>
          </a:p>
          <a:p>
            <a:pPr marL="712788" indent="-355600" algn="just">
              <a:buNone/>
            </a:pPr>
            <a:r>
              <a:rPr lang="pt-BR" dirty="0"/>
              <a:t>* 	O simbolismo do leão, urso e leopardo é repetido na besta de Apo. 13.2.</a:t>
            </a:r>
          </a:p>
          <a:p>
            <a:pPr marL="712788" indent="-355600" algn="just">
              <a:buNone/>
            </a:pPr>
            <a:r>
              <a:rPr lang="pt-BR" dirty="0"/>
              <a:t>* 	Todos são opostos de Deus, blasfemando seu nome (Dan. 7.25, Apo. 13.1 e 17.3).</a:t>
            </a:r>
          </a:p>
          <a:p>
            <a:pPr marL="712788" indent="-355600" algn="just">
              <a:buNone/>
            </a:pPr>
            <a:r>
              <a:rPr lang="pt-BR" dirty="0"/>
              <a:t>* 	Todos tem dez chifres.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pPr algn="just">
              <a:buNone/>
            </a:pPr>
            <a:r>
              <a:rPr lang="pt-BR" dirty="0"/>
              <a:t>	A identificação do quarto animal com as bestas de Apocalipse 13.1-10 e 17.1-18 é baseada sobre as seguintes considerações.</a:t>
            </a:r>
          </a:p>
          <a:p>
            <a:pPr algn="just">
              <a:buNone/>
            </a:pPr>
            <a:endParaRPr lang="pt-BR" dirty="0"/>
          </a:p>
          <a:p>
            <a:pPr algn="just">
              <a:buNone/>
            </a:pPr>
            <a:r>
              <a:rPr lang="pt-BR" dirty="0"/>
              <a:t>	Segundo - A besta de Daniel é o mesmo de Apocalipse.</a:t>
            </a:r>
          </a:p>
          <a:p>
            <a:pPr marL="712788" indent="-355600" algn="just">
              <a:buNone/>
            </a:pPr>
            <a:r>
              <a:rPr lang="pt-BR" dirty="0"/>
              <a:t>* 	A besta de Daniel 7.7,25 e Apocalipse 13.5-6 falam contra Deus.</a:t>
            </a:r>
          </a:p>
          <a:p>
            <a:pPr marL="712788" indent="-355600" algn="just">
              <a:buNone/>
            </a:pPr>
            <a:r>
              <a:rPr lang="pt-BR" dirty="0"/>
              <a:t>* 	Todos fazem guerra contra os santos (Dan. 7.25, Apo. 13.7 e 17.6).</a:t>
            </a:r>
          </a:p>
          <a:p>
            <a:pPr marL="712788" indent="-355600" algn="just">
              <a:buNone/>
            </a:pPr>
            <a:r>
              <a:rPr lang="pt-BR" dirty="0"/>
              <a:t>* 	A besta de Daniel 7.25 e Apocalipse 13.5 tem poder por 3 anos e meio.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Não há duvida que durante o período sombrio da Grande Tribulação, "se levantarão dez reis" dentro dos limites do antigo Império Romano. Desde que nunca houve dez reis reinando no mesmo tempo no Império Romano, o cumprimento desta profecia é ainda futuro.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4430707"/>
            <a:ext cx="3236391" cy="242729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Durante a Tribulação o anticristo (ponto pequeno) vai aparecer, e vai destruir três dos reis para se estabelecer como Rei do Império Romano Revivificado.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79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622" y="4131512"/>
            <a:ext cx="3236391" cy="2427293"/>
          </a:xfrm>
          <a:prstGeom prst="rect">
            <a:avLst/>
          </a:prstGeom>
        </p:spPr>
      </p:pic>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092665"/>
            <a:ext cx="3154787" cy="2433573"/>
          </a:xfrm>
          <a:prstGeom prst="rect">
            <a:avLst/>
          </a:prstGeom>
        </p:spPr>
      </p:pic>
    </p:spTree>
    <p:extLst>
      <p:ext uri="{BB962C8B-B14F-4D97-AF65-F5344CB8AC3E}">
        <p14:creationId xmlns:p14="http://schemas.microsoft.com/office/powerpoint/2010/main" val="493109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069975" indent="-357188">
              <a:buNone/>
            </a:pPr>
            <a:r>
              <a:rPr lang="pt-BR" dirty="0"/>
              <a:t>1. 	A Introdução (Tempo e Lugar) (7:1)</a:t>
            </a:r>
          </a:p>
          <a:p>
            <a:pPr>
              <a:buNone/>
            </a:pPr>
            <a:endParaRPr lang="pt-BR" dirty="0"/>
          </a:p>
          <a:p>
            <a:pPr algn="just">
              <a:buNone/>
            </a:pPr>
            <a:r>
              <a:rPr lang="pt-BR" i="1" dirty="0"/>
              <a:t>1 No primeiro ano de Belsazar, rei de Babilônia, teve Daniel um sonho e visões da sua cabeça quando estava na sua cama; escreveu logo o sonho, e relatou a suma das coisas.</a:t>
            </a:r>
            <a:r>
              <a:rPr lang="pt-BR" dirty="0"/>
              <a:t/>
            </a:r>
            <a:br>
              <a:rPr lang="pt-BR" dirty="0"/>
            </a:br>
            <a:endParaRPr lang="pt-BR" dirty="0"/>
          </a:p>
          <a:p>
            <a:pPr marL="0" indent="0">
              <a:buNone/>
            </a:pPr>
            <a:r>
              <a:rPr lang="pt-BR" dirty="0"/>
              <a:t>A frase “</a:t>
            </a:r>
            <a:r>
              <a:rPr lang="pt-BR" i="1" dirty="0"/>
              <a:t>na sua cama...da sua cabeça</a:t>
            </a:r>
            <a:r>
              <a:rPr lang="pt-BR" dirty="0"/>
              <a:t>” (2:28, 4:5. 13) indica que a visão foi recebida através de um sonho enquanto Daniel estava dormindo </a:t>
            </a:r>
            <a:r>
              <a:rPr lang="pt-BR" dirty="0" smtClean="0"/>
              <a:t>em sua </a:t>
            </a:r>
            <a:r>
              <a:rPr lang="pt-BR" dirty="0"/>
              <a:t>cama. Daniel não deu todos os detalhas da visão. Isso é indicado pela frase “</a:t>
            </a:r>
            <a:r>
              <a:rPr lang="pt-BR" i="1" dirty="0"/>
              <a:t>relatou a soma das coisas</a:t>
            </a:r>
            <a:r>
              <a:rPr lang="pt-BR" dirty="0"/>
              <a:t>”.</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Na segunda metade da Tribulação, o </a:t>
            </a:r>
            <a:r>
              <a:rPr lang="pt-BR" dirty="0" err="1"/>
              <a:t>anti-Cristo</a:t>
            </a:r>
            <a:r>
              <a:rPr lang="pt-BR" dirty="0"/>
              <a:t> vai tentar reinar sobre todo o mundo.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11" name="Image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140968"/>
            <a:ext cx="3600400" cy="3374172"/>
          </a:xfrm>
          <a:prstGeom prst="rect">
            <a:avLst/>
          </a:prstGeom>
        </p:spPr>
      </p:pic>
    </p:spTree>
    <p:extLst>
      <p:ext uri="{BB962C8B-B14F-4D97-AF65-F5344CB8AC3E}">
        <p14:creationId xmlns:p14="http://schemas.microsoft.com/office/powerpoint/2010/main" val="2851569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Uma outra diferença acha-se nas palavras “</a:t>
            </a:r>
            <a:r>
              <a:rPr lang="pt-BR" i="1" dirty="0"/>
              <a:t>proferirá palavras contra o Altíssimo</a:t>
            </a:r>
            <a:r>
              <a:rPr lang="pt-BR" dirty="0"/>
              <a:t>”. A palavra “</a:t>
            </a:r>
            <a:r>
              <a:rPr lang="pt-BR" i="1" dirty="0"/>
              <a:t>contra</a:t>
            </a:r>
            <a:r>
              <a:rPr lang="pt-BR" dirty="0"/>
              <a:t>” literalmente significa “ao lado de”. A ideia é que a ponta pequena tentará se exaltar tão alto como Deus e fazer pronunciamentos assim (Dan. 11.36-37 e II Tess. 2.4). Ele não somente vai se colocar no lugar de Deus, mas também “</a:t>
            </a:r>
            <a:r>
              <a:rPr lang="pt-BR" i="1" dirty="0"/>
              <a:t>destruirá os santos do Altíssimo</a:t>
            </a:r>
            <a:r>
              <a:rPr lang="pt-BR" dirty="0"/>
              <a:t>”. A palavra “</a:t>
            </a:r>
            <a:r>
              <a:rPr lang="pt-BR" i="1" dirty="0"/>
              <a:t>destruirá</a:t>
            </a:r>
            <a:r>
              <a:rPr lang="pt-BR" dirty="0"/>
              <a:t>” tem a ideia de gastar, como um vestido, no hebraico.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Os santos serão “gastados” com a injustiça, tomado de bens e persecução física. Suas vidas se tornarão numa existência miserável. Além de </a:t>
            </a:r>
            <a:r>
              <a:rPr lang="pt-BR" dirty="0" smtClean="0"/>
              <a:t>tudo </a:t>
            </a:r>
            <a:r>
              <a:rPr lang="pt-BR" dirty="0"/>
              <a:t>isso, ele “</a:t>
            </a:r>
            <a:r>
              <a:rPr lang="pt-BR" i="1" dirty="0"/>
              <a:t>cuidará em mudar os tempos, e a lei</a:t>
            </a:r>
            <a:r>
              <a:rPr lang="pt-BR" dirty="0"/>
              <a:t>”, falando sobre as leis universais, tanto moral como natural. Uma ilustração desta mudança pode ser que durante a </a:t>
            </a:r>
            <a:r>
              <a:rPr lang="pt-BR" dirty="0" smtClean="0"/>
              <a:t>Revolução </a:t>
            </a:r>
            <a:r>
              <a:rPr lang="pt-BR" dirty="0"/>
              <a:t>Francesa uma tentativa foi </a:t>
            </a:r>
            <a:r>
              <a:rPr lang="pt-BR" dirty="0" smtClean="0"/>
              <a:t>feita </a:t>
            </a:r>
            <a:r>
              <a:rPr lang="pt-BR" dirty="0"/>
              <a:t>de estabelecer uma semana de 10 dias no lugar de 7 dias.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Os santos serão entregues na mão do Anticristo por “</a:t>
            </a:r>
            <a:r>
              <a:rPr lang="pt-BR" i="1" dirty="0"/>
              <a:t>um tempo, e tempos, e metade dum tempo</a:t>
            </a:r>
            <a:r>
              <a:rPr lang="pt-BR" dirty="0"/>
              <a:t>”. Há </a:t>
            </a:r>
            <a:r>
              <a:rPr lang="pt-BR" dirty="0" smtClean="0"/>
              <a:t>varias </a:t>
            </a:r>
            <a:r>
              <a:rPr lang="pt-BR" dirty="0"/>
              <a:t>razões de acreditar que isso é um período de 3 anos e meio.</a:t>
            </a:r>
          </a:p>
          <a:p>
            <a:pPr>
              <a:buNone/>
            </a:pPr>
            <a:endParaRPr lang="pt-BR" dirty="0"/>
          </a:p>
          <a:p>
            <a:pPr marL="814388" indent="-457200" algn="just">
              <a:buAutoNum type="arabicParenR"/>
            </a:pPr>
            <a:r>
              <a:rPr lang="pt-BR" dirty="0"/>
              <a:t>O uso do singular (tempo), do plural (tempos) e meio (metade dum tempo) somente faz sentido se é 3 e meio unidades de tempo (dias, semanas, meses, anos).</a:t>
            </a:r>
          </a:p>
          <a:p>
            <a:pPr marL="814388" indent="-457200" algn="just">
              <a:buAutoNum type="arabicParenR"/>
            </a:pPr>
            <a:r>
              <a:rPr lang="pt-BR" dirty="0"/>
              <a:t>Foi visto que em Daniel 4.16 (4.23 e 25) a mesma palavra, tempos, foi </a:t>
            </a:r>
            <a:r>
              <a:rPr lang="pt-BR" dirty="0" smtClean="0"/>
              <a:t>usada para </a:t>
            </a:r>
            <a:r>
              <a:rPr lang="pt-BR" dirty="0"/>
              <a:t>significar anos.</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83</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Os santos serão entregues na mão do Anticristo por “</a:t>
            </a:r>
            <a:r>
              <a:rPr lang="pt-BR" i="1" dirty="0"/>
              <a:t>um tempo, e tempos, e metade dum tempo</a:t>
            </a:r>
            <a:r>
              <a:rPr lang="pt-BR" dirty="0"/>
              <a:t>”. Há </a:t>
            </a:r>
            <a:r>
              <a:rPr lang="pt-BR" dirty="0" smtClean="0"/>
              <a:t>varias </a:t>
            </a:r>
            <a:r>
              <a:rPr lang="pt-BR" dirty="0"/>
              <a:t>razões de acreditar que isso é um período de 3 anos e meio.</a:t>
            </a:r>
          </a:p>
          <a:p>
            <a:pPr marL="814388" indent="-457200" algn="just">
              <a:buAutoNum type="arabicParenR"/>
            </a:pPr>
            <a:endParaRPr lang="pt-BR" dirty="0"/>
          </a:p>
          <a:p>
            <a:pPr marL="814388" indent="-457200" algn="just">
              <a:buAutoNum type="arabicParenR" startAt="2"/>
            </a:pPr>
            <a:r>
              <a:rPr lang="pt-BR" dirty="0"/>
              <a:t>O uso </a:t>
            </a:r>
            <a:r>
              <a:rPr lang="pt-BR" dirty="0" smtClean="0"/>
              <a:t>desta </a:t>
            </a:r>
            <a:r>
              <a:rPr lang="pt-BR" dirty="0"/>
              <a:t>frase em Daniel 12.7 é aproximadamente o mesmo período de 1290 dias (12.11) e 1335 dias (12.12), que são um pouco mais de 3 anos e meio.</a:t>
            </a:r>
          </a:p>
          <a:p>
            <a:pPr marL="814388" indent="-457200" algn="just">
              <a:buAutoNum type="arabicParenR" startAt="2"/>
            </a:pPr>
            <a:r>
              <a:rPr lang="pt-BR" dirty="0"/>
              <a:t>A besta de Apocalipse 13.1-10 é </a:t>
            </a:r>
            <a:r>
              <a:rPr lang="pt-BR" dirty="0" smtClean="0"/>
              <a:t>declarada </a:t>
            </a:r>
            <a:r>
              <a:rPr lang="pt-BR" dirty="0"/>
              <a:t>ter poder por 42 meses que é 3 anos e meio.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84</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Os santos serão entregues na mão do Anticristo por “</a:t>
            </a:r>
            <a:r>
              <a:rPr lang="pt-BR" i="1" dirty="0"/>
              <a:t>um tempo, e tempos, e metade dum tempo</a:t>
            </a:r>
            <a:r>
              <a:rPr lang="pt-BR" dirty="0"/>
              <a:t>”. Há </a:t>
            </a:r>
            <a:r>
              <a:rPr lang="pt-BR" dirty="0" smtClean="0"/>
              <a:t>varias </a:t>
            </a:r>
            <a:r>
              <a:rPr lang="pt-BR" dirty="0"/>
              <a:t>razões de acreditar que isso é um período de 3 anos e meio.</a:t>
            </a:r>
          </a:p>
          <a:p>
            <a:pPr marL="814388" indent="-457200" algn="just">
              <a:buAutoNum type="arabicParenR"/>
            </a:pPr>
            <a:endParaRPr lang="pt-BR" dirty="0"/>
          </a:p>
          <a:p>
            <a:pPr marL="814388" indent="-457200" algn="just">
              <a:buNone/>
            </a:pPr>
            <a:r>
              <a:rPr lang="pt-BR" dirty="0"/>
              <a:t>4)	A mesma frase (um tempo, tempos e metade dum tempo) é usada em Apocalipse 12.14 onde fala sobre a mulher (Israel) sendo perseguida pelo Dragão (Anticristo), e este tempo é equivalente a 1260 dias (Apo. 12.6), que mais uma vez é 3 anos e meio.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85</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Os santos serão entregues na mão do Anticristo por “</a:t>
            </a:r>
            <a:r>
              <a:rPr lang="pt-BR" i="1" dirty="0"/>
              <a:t>um tempo, e tempos, e metade dum tempo</a:t>
            </a:r>
            <a:r>
              <a:rPr lang="pt-BR" dirty="0"/>
              <a:t>”. Há </a:t>
            </a:r>
            <a:r>
              <a:rPr lang="pt-BR" dirty="0" smtClean="0"/>
              <a:t>varias </a:t>
            </a:r>
            <a:r>
              <a:rPr lang="pt-BR" dirty="0"/>
              <a:t>razões de acreditar que isso é um período de 3 anos e meio.</a:t>
            </a:r>
          </a:p>
          <a:p>
            <a:pPr marL="814388" indent="-457200" algn="just">
              <a:buAutoNum type="arabicParenR"/>
            </a:pPr>
            <a:endParaRPr lang="pt-BR" dirty="0"/>
          </a:p>
          <a:p>
            <a:pPr marL="814388" indent="-457200" algn="just">
              <a:buNone/>
            </a:pPr>
            <a:r>
              <a:rPr lang="pt-BR" dirty="0"/>
              <a:t>5)	Um estudo de Daniel 9.26-27 mostra que o Anticristo quebrará seu concerto de uma semana (7 anos) para com Israel no meio. Assim temos dois períodos de 3 anos e meio.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86</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Porque a Bíblia usa o termo "</a:t>
            </a:r>
            <a:r>
              <a:rPr lang="pt-BR" i="1" dirty="0"/>
              <a:t>um tempo, e tempos, e metade dum tempo</a:t>
            </a:r>
            <a:r>
              <a:rPr lang="pt-BR" dirty="0"/>
              <a:t>" em vez de dizer três anos e meio? Parece que não é sem razão, pois, segundo o modo judaico de calcular, três anos juntos precisariam o acréscimo de um mês. De maneira que o período seria 1.290 dias em vez de 1.260, mas referindo-se a um dos anos, separadamente, evita-se este resultado.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87</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None/>
            </a:pPr>
            <a:r>
              <a:rPr lang="pt-BR" dirty="0"/>
              <a:t>3.	A Interpretação (7:15-27)</a:t>
            </a:r>
          </a:p>
          <a:p>
            <a:pPr marL="1619250" lvl="1" indent="-457200">
              <a:buNone/>
            </a:pPr>
            <a:r>
              <a:rPr lang="pt-BR" dirty="0"/>
              <a:t>d.	A Petição Respondida (7:23-27)</a:t>
            </a:r>
          </a:p>
          <a:p>
            <a:endParaRPr lang="pt-BR" dirty="0"/>
          </a:p>
          <a:p>
            <a:pPr algn="just">
              <a:buNone/>
            </a:pPr>
            <a:r>
              <a:rPr lang="pt-BR" dirty="0"/>
              <a:t>	Versículos 26 e 27 mostram a condenação do Anticristo e o estabelecimento do reino milenar de Cristo.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88</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AutoNum type="arabicPeriod" startAt="3"/>
            </a:pPr>
            <a:r>
              <a:rPr lang="pt-BR" dirty="0"/>
              <a:t>A Interpretação (7:15-27)</a:t>
            </a:r>
          </a:p>
          <a:p>
            <a:pPr marL="1169987" indent="-457200">
              <a:buAutoNum type="arabicPeriod" startAt="3"/>
            </a:pPr>
            <a:r>
              <a:rPr lang="pt-BR" dirty="0"/>
              <a:t>A Inquietação de Daniel (7:28)</a:t>
            </a:r>
          </a:p>
          <a:p>
            <a:endParaRPr lang="pt-BR" dirty="0"/>
          </a:p>
          <a:p>
            <a:pPr marL="346075" indent="-346075" algn="just">
              <a:buNone/>
            </a:pPr>
            <a:r>
              <a:rPr lang="pt-BR" i="1" dirty="0"/>
              <a:t>28 Aqui terminou o assunto. Quanto a mim, Daniel, os meus pensamentos muito me perturbaram, e mudou-se em mim o meu semblante; mas guardei o assunto no meu coração.</a:t>
            </a:r>
          </a:p>
          <a:p>
            <a:pPr marL="233363" indent="-233363" algn="just">
              <a:buNone/>
            </a:pPr>
            <a:endParaRPr lang="pt-BR" dirty="0"/>
          </a:p>
          <a:p>
            <a:pPr algn="just">
              <a:buNone/>
            </a:pPr>
            <a:r>
              <a:rPr lang="pt-BR" dirty="0"/>
              <a:t>	A visão que terminou é a do capítulo 7 por ele presenciada numa "</a:t>
            </a:r>
            <a:r>
              <a:rPr lang="pt-BR" i="1" dirty="0"/>
              <a:t>visão da noite</a:t>
            </a:r>
            <a:r>
              <a:rPr lang="pt-BR" dirty="0"/>
              <a:t>". Pois, a partir do capítulo 8, haveria mais visões até o capítulo 12, mas cada uma separada­mente e completa em si mesmo.</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89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a:buNone/>
            </a:pPr>
            <a:r>
              <a:rPr lang="pt-BR" dirty="0"/>
              <a:t>II. A História das Nações (2-7)</a:t>
            </a:r>
          </a:p>
          <a:p>
            <a:pPr>
              <a:buNone/>
            </a:pPr>
            <a:r>
              <a:rPr lang="pt-BR" dirty="0"/>
              <a:t>	F.  O Sonho de Daniel (7)</a:t>
            </a:r>
          </a:p>
          <a:p>
            <a:pPr marL="1169987" indent="-457200">
              <a:buAutoNum type="arabicPeriod"/>
            </a:pPr>
            <a:r>
              <a:rPr lang="pt-BR" dirty="0"/>
              <a:t>A Introdução (Tempo e Lugar) (7:1)</a:t>
            </a:r>
          </a:p>
          <a:p>
            <a:pPr marL="1169987" indent="-457200">
              <a:buAutoNum type="arabicPeriod"/>
            </a:pPr>
            <a:r>
              <a:rPr lang="pt-BR" dirty="0"/>
              <a:t>A Visão (7:2-14)</a:t>
            </a:r>
          </a:p>
          <a:p>
            <a:pPr lvl="2">
              <a:buNone/>
            </a:pPr>
            <a:r>
              <a:rPr lang="pt-BR" dirty="0"/>
              <a:t>	a.  Introdução (7:2-3)</a:t>
            </a:r>
          </a:p>
          <a:p>
            <a:pPr lvl="2">
              <a:buNone/>
            </a:pPr>
            <a:endParaRPr lang="pt-BR" dirty="0"/>
          </a:p>
          <a:p>
            <a:pPr algn="just">
              <a:buNone/>
            </a:pPr>
            <a:r>
              <a:rPr lang="pt-BR" i="1" dirty="0"/>
              <a:t>2 Falou Daniel, e disse: Eu estava olhando na minha visão da noite, e eis que os quatro ventos do céu agitavam o mar grande. 3 E quatro animais grandes, diferentes uns dos outros, subiam do mar.</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9</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AutoNum type="arabicPeriod" startAt="3"/>
            </a:pPr>
            <a:r>
              <a:rPr lang="pt-BR" dirty="0"/>
              <a:t>A Interpretação (7:15-27)</a:t>
            </a:r>
          </a:p>
          <a:p>
            <a:pPr marL="1169987" indent="-457200">
              <a:buAutoNum type="arabicPeriod" startAt="3"/>
            </a:pPr>
            <a:r>
              <a:rPr lang="pt-BR" dirty="0"/>
              <a:t>A Inquietação de Daniel (7:28)</a:t>
            </a:r>
          </a:p>
          <a:p>
            <a:endParaRPr lang="pt-BR" dirty="0"/>
          </a:p>
          <a:p>
            <a:pPr algn="ctr">
              <a:buNone/>
            </a:pPr>
            <a:r>
              <a:rPr lang="pt-BR" dirty="0"/>
              <a:t>	OS QUATRO REINOS EM SEU RELACIONAMENTO COM ISRAEL</a:t>
            </a:r>
          </a:p>
          <a:p>
            <a:pPr algn="just">
              <a:buNone/>
            </a:pPr>
            <a:endParaRPr lang="pt-BR" dirty="0"/>
          </a:p>
          <a:p>
            <a:pPr algn="just">
              <a:buNone/>
            </a:pPr>
            <a:r>
              <a:rPr lang="pt-BR" dirty="0"/>
              <a:t>	Babilônia: subjugou a Israel, destruiu Jerusalém e o templo e manteve os judeus cativos durante 70 anos.</a:t>
            </a:r>
          </a:p>
          <a:p>
            <a:pPr algn="just">
              <a:buNone/>
            </a:pPr>
            <a:endParaRPr lang="pt-BR" dirty="0"/>
          </a:p>
          <a:p>
            <a:pPr algn="just">
              <a:buNone/>
            </a:pPr>
            <a:r>
              <a:rPr lang="pt-BR" dirty="0"/>
              <a:t>	Medo-Persa: permitiu aos judeus o retorno à Palestina e incentivou a reconstrução do templo e de Jerusalém.</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90</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AutoNum type="arabicPeriod" startAt="3"/>
            </a:pPr>
            <a:r>
              <a:rPr lang="pt-BR" dirty="0"/>
              <a:t>A Interpretação (7:15-27)</a:t>
            </a:r>
          </a:p>
          <a:p>
            <a:pPr marL="1169987" indent="-457200">
              <a:buAutoNum type="arabicPeriod" startAt="3"/>
            </a:pPr>
            <a:r>
              <a:rPr lang="pt-BR" dirty="0"/>
              <a:t>A Inquietação de Daniel (7:28)</a:t>
            </a:r>
          </a:p>
          <a:p>
            <a:endParaRPr lang="pt-BR" dirty="0"/>
          </a:p>
          <a:p>
            <a:pPr algn="ctr">
              <a:buNone/>
            </a:pPr>
            <a:r>
              <a:rPr lang="pt-BR" dirty="0"/>
              <a:t>	OS QUATRO REINOS EM SEU RELACIONAMENTO COM ISRAEL</a:t>
            </a:r>
          </a:p>
          <a:p>
            <a:pPr algn="ctr">
              <a:buNone/>
            </a:pPr>
            <a:endParaRPr lang="pt-BR" dirty="0"/>
          </a:p>
          <a:p>
            <a:pPr algn="just">
              <a:buNone/>
            </a:pPr>
            <a:r>
              <a:rPr lang="pt-BR" dirty="0"/>
              <a:t>	Grécia: pela difusão do idioma grego, preparou culturalmente o mundo para ouvir a pregação do Evangelho. Onde quer que Paulo ou os outros missionários chegassem, podiam pregar em grego, que eram compre­endidos. Depois de sua divisão em quatro partes, desse mesmo império surgiu o precursor do anticristo, sob o qual Israel muito sofreu.</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91</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3277"/>
            <a:ext cx="8229600" cy="5794723"/>
          </a:xfrm>
        </p:spPr>
        <p:txBody>
          <a:bodyPr>
            <a:noAutofit/>
          </a:bodyPr>
          <a:lstStyle/>
          <a:p>
            <a:pPr marL="1169987" indent="-457200">
              <a:buAutoNum type="arabicPeriod" startAt="3"/>
            </a:pPr>
            <a:r>
              <a:rPr lang="pt-BR" dirty="0"/>
              <a:t>A Interpretação (7:15-27)</a:t>
            </a:r>
          </a:p>
          <a:p>
            <a:pPr marL="1169987" indent="-457200">
              <a:buAutoNum type="arabicPeriod" startAt="3"/>
            </a:pPr>
            <a:r>
              <a:rPr lang="pt-BR" dirty="0"/>
              <a:t>A Inquietação de Daniel (7:28)</a:t>
            </a:r>
          </a:p>
          <a:p>
            <a:endParaRPr lang="pt-BR" dirty="0"/>
          </a:p>
          <a:p>
            <a:pPr algn="ctr">
              <a:buNone/>
            </a:pPr>
            <a:r>
              <a:rPr lang="pt-BR" dirty="0"/>
              <a:t>	OS QUATRO REINOS EM SEU RELACIONAMENTO COM ISRAEL</a:t>
            </a:r>
          </a:p>
          <a:p>
            <a:pPr algn="ctr">
              <a:buNone/>
            </a:pPr>
            <a:endParaRPr lang="pt-BR" dirty="0"/>
          </a:p>
          <a:p>
            <a:pPr algn="just">
              <a:buNone/>
            </a:pPr>
            <a:r>
              <a:rPr lang="pt-BR" dirty="0"/>
              <a:t>	Roma: nasceu o Senhor Jesus Cristo. No ano 70 D.C., Jerusalém e o templo foram novamente destruídos pelos romanos. Os judeus foram espalha­dos por todo o mundo. Desse quarto reino ainda surgirá o verdadeiro anticristo.</a:t>
            </a:r>
          </a:p>
          <a:p>
            <a:pPr marL="1619250" lvl="1" indent="-457200">
              <a:buAutoNum type="alphaLcPeriod"/>
            </a:pPr>
            <a:endParaRPr lang="pt-BR" dirty="0"/>
          </a:p>
          <a:p>
            <a:pPr marL="457200" indent="-457200">
              <a:buNone/>
            </a:pPr>
            <a:endParaRPr lang="pt-BR" dirty="0"/>
          </a:p>
          <a:p>
            <a:pPr>
              <a:buNone/>
            </a:pPr>
            <a:r>
              <a:rPr lang="pt-BR" dirty="0"/>
              <a:t>	</a:t>
            </a:r>
          </a:p>
        </p:txBody>
      </p:sp>
      <p:sp>
        <p:nvSpPr>
          <p:cNvPr id="4" name="Slide Number Placeholder 3"/>
          <p:cNvSpPr>
            <a:spLocks noGrp="1"/>
          </p:cNvSpPr>
          <p:nvPr>
            <p:ph type="sldNum" sz="quarter" idx="12"/>
          </p:nvPr>
        </p:nvSpPr>
        <p:spPr/>
        <p:txBody>
          <a:bodyPr/>
          <a:lstStyle/>
          <a:p>
            <a:fld id="{30578BFF-FD5B-457B-8B99-B3BC5F2C8C8C}" type="slidenum">
              <a:rPr lang="pt-BR" smtClean="0">
                <a:solidFill>
                  <a:prstClr val="white"/>
                </a:solidFill>
              </a:rPr>
              <a:pPr/>
              <a:t>92</a:t>
            </a:fld>
            <a:endParaRPr lang="pt-BR" dirty="0">
              <a:solidFill>
                <a:prstClr val="white"/>
              </a:solidFill>
            </a:endParaRPr>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5"/>
          <p:cNvSpPr txBox="1"/>
          <p:nvPr/>
        </p:nvSpPr>
        <p:spPr>
          <a:xfrm>
            <a:off x="3245376" y="5489937"/>
            <a:ext cx="5873288" cy="1323439"/>
          </a:xfrm>
          <a:prstGeom prst="rect">
            <a:avLst/>
          </a:prstGeom>
          <a:noFill/>
        </p:spPr>
        <p:txBody>
          <a:bodyPr wrap="square" rtlCol="0">
            <a:spAutoFit/>
          </a:bodyPr>
          <a:lstStyle/>
          <a:p>
            <a:r>
              <a:rPr lang="pt-BR" sz="1600" dirty="0">
                <a:solidFill>
                  <a:schemeClr val="bg1"/>
                </a:solidFill>
              </a:rPr>
              <a:t>IMPÉRIO ROMANO</a:t>
            </a:r>
          </a:p>
          <a:p>
            <a:r>
              <a:rPr lang="pt-BR" sz="1600" dirty="0">
                <a:solidFill>
                  <a:schemeClr val="bg1"/>
                </a:solidFill>
              </a:rPr>
              <a:t>No ano 168 </a:t>
            </a:r>
            <a:r>
              <a:rPr lang="pt-BR" sz="1600" dirty="0" err="1">
                <a:solidFill>
                  <a:schemeClr val="bg1"/>
                </a:solidFill>
              </a:rPr>
              <a:t>a.C.</a:t>
            </a:r>
            <a:r>
              <a:rPr lang="pt-BR" sz="1600" dirty="0">
                <a:solidFill>
                  <a:schemeClr val="bg1"/>
                </a:solidFill>
              </a:rPr>
              <a:t> os ROMANOS </a:t>
            </a:r>
            <a:r>
              <a:rPr lang="pt-BR" sz="1600" dirty="0" smtClean="0">
                <a:solidFill>
                  <a:schemeClr val="bg1"/>
                </a:solidFill>
              </a:rPr>
              <a:t>estabeleceram </a:t>
            </a:r>
            <a:r>
              <a:rPr lang="pt-BR" sz="1600" dirty="0">
                <a:solidFill>
                  <a:schemeClr val="bg1"/>
                </a:solidFill>
              </a:rPr>
              <a:t>o quarto império mundial. Por causa da </a:t>
            </a:r>
            <a:r>
              <a:rPr lang="pt-BR" sz="1600" dirty="0" smtClean="0">
                <a:solidFill>
                  <a:schemeClr val="bg1"/>
                </a:solidFill>
              </a:rPr>
              <a:t>severidade </a:t>
            </a:r>
            <a:r>
              <a:rPr lang="pt-BR" sz="1600" dirty="0">
                <a:solidFill>
                  <a:schemeClr val="bg1"/>
                </a:solidFill>
              </a:rPr>
              <a:t>e </a:t>
            </a:r>
            <a:r>
              <a:rPr lang="pt-BR" sz="1600" dirty="0" smtClean="0">
                <a:solidFill>
                  <a:schemeClr val="bg1"/>
                </a:solidFill>
              </a:rPr>
              <a:t>intolerância </a:t>
            </a:r>
            <a:r>
              <a:rPr lang="pt-BR" sz="1600" dirty="0">
                <a:solidFill>
                  <a:schemeClr val="bg1"/>
                </a:solidFill>
              </a:rPr>
              <a:t>com a qual subjugaram as outras nações, este império foi conhecido como “o reino de ferro”.</a:t>
            </a:r>
          </a:p>
        </p:txBody>
      </p:sp>
      <p:sp>
        <p:nvSpPr>
          <p:cNvPr id="3" name="Content Placeholder 2"/>
          <p:cNvSpPr>
            <a:spLocks noGrp="1"/>
          </p:cNvSpPr>
          <p:nvPr>
            <p:ph idx="1"/>
          </p:nvPr>
        </p:nvSpPr>
        <p:spPr>
          <a:xfrm>
            <a:off x="457200" y="949360"/>
            <a:ext cx="8229600" cy="5794723"/>
          </a:xfrm>
        </p:spPr>
        <p:txBody>
          <a:bodyPr>
            <a:noAutofit/>
          </a:bodyPr>
          <a:lstStyle/>
          <a:p>
            <a:pPr marL="1168400" indent="-1168400" algn="ctr">
              <a:buNone/>
            </a:pPr>
            <a:r>
              <a:rPr lang="pt-BR" dirty="0"/>
              <a:t>RESUMO DO CAPÍTULO</a:t>
            </a:r>
          </a:p>
          <a:p>
            <a:endParaRPr lang="pt-BR" dirty="0"/>
          </a:p>
          <a:p>
            <a:pPr>
              <a:buNone/>
            </a:pPr>
            <a:r>
              <a:rPr lang="pt-BR" dirty="0"/>
              <a:t>e</a:t>
            </a:r>
            <a:endParaRPr lang="pt-BR" dirty="0"/>
          </a:p>
        </p:txBody>
      </p:sp>
      <p:sp>
        <p:nvSpPr>
          <p:cNvPr id="5" name="Title 1"/>
          <p:cNvSpPr>
            <a:spLocks noGrp="1"/>
          </p:cNvSpPr>
          <p:nvPr>
            <p:ph type="title"/>
          </p:nvPr>
        </p:nvSpPr>
        <p:spPr>
          <a:xfrm>
            <a:off x="457200" y="44624"/>
            <a:ext cx="8229600" cy="1143000"/>
          </a:xfrm>
        </p:spPr>
        <p:txBody>
          <a:bodyPr/>
          <a:lstStyle/>
          <a:p>
            <a:r>
              <a:rPr lang="pt-BR" dirty="0"/>
              <a:t>Daniel – Capítulo 7</a:t>
            </a:r>
          </a:p>
        </p:txBody>
      </p:sp>
      <p:pic>
        <p:nvPicPr>
          <p:cNvPr id="8" name="Picture 7" descr="01aFera.png"/>
          <p:cNvPicPr>
            <a:picLocks noChangeAspect="1"/>
          </p:cNvPicPr>
          <p:nvPr/>
        </p:nvPicPr>
        <p:blipFill>
          <a:blip r:embed="rId2" cstate="print"/>
          <a:stretch>
            <a:fillRect/>
          </a:stretch>
        </p:blipFill>
        <p:spPr>
          <a:xfrm flipH="1">
            <a:off x="1833769" y="1494564"/>
            <a:ext cx="1358887" cy="1008112"/>
          </a:xfrm>
          <a:prstGeom prst="rect">
            <a:avLst/>
          </a:prstGeom>
        </p:spPr>
      </p:pic>
      <p:pic>
        <p:nvPicPr>
          <p:cNvPr id="9" name="Picture 8" descr="02aFera.png"/>
          <p:cNvPicPr>
            <a:picLocks noChangeAspect="1"/>
          </p:cNvPicPr>
          <p:nvPr/>
        </p:nvPicPr>
        <p:blipFill>
          <a:blip r:embed="rId3" cstate="print"/>
          <a:stretch>
            <a:fillRect/>
          </a:stretch>
        </p:blipFill>
        <p:spPr>
          <a:xfrm flipH="1">
            <a:off x="1825536" y="4076691"/>
            <a:ext cx="1368152" cy="1008269"/>
          </a:xfrm>
          <a:prstGeom prst="rect">
            <a:avLst/>
          </a:prstGeom>
        </p:spPr>
      </p:pic>
      <p:pic>
        <p:nvPicPr>
          <p:cNvPr id="10" name="Picture 9" descr="03aFera.png"/>
          <p:cNvPicPr>
            <a:picLocks noChangeAspect="1"/>
          </p:cNvPicPr>
          <p:nvPr/>
        </p:nvPicPr>
        <p:blipFill>
          <a:blip r:embed="rId4" cstate="print"/>
          <a:stretch>
            <a:fillRect/>
          </a:stretch>
        </p:blipFill>
        <p:spPr>
          <a:xfrm flipH="1">
            <a:off x="1825536" y="2522995"/>
            <a:ext cx="1368152" cy="1006697"/>
          </a:xfrm>
          <a:prstGeom prst="rect">
            <a:avLst/>
          </a:prstGeom>
        </p:spPr>
      </p:pic>
      <p:pic>
        <p:nvPicPr>
          <p:cNvPr id="11" name="Picture 10" descr="04aFera.png"/>
          <p:cNvPicPr>
            <a:picLocks noChangeAspect="1"/>
          </p:cNvPicPr>
          <p:nvPr/>
        </p:nvPicPr>
        <p:blipFill>
          <a:blip r:embed="rId5" cstate="print"/>
          <a:stretch>
            <a:fillRect/>
          </a:stretch>
        </p:blipFill>
        <p:spPr>
          <a:xfrm flipH="1">
            <a:off x="1753528" y="5547331"/>
            <a:ext cx="1413937" cy="1023567"/>
          </a:xfrm>
          <a:prstGeom prst="rect">
            <a:avLst/>
          </a:prstGeom>
        </p:spPr>
      </p:pic>
      <p:sp>
        <p:nvSpPr>
          <p:cNvPr id="12" name="TextBox 22"/>
          <p:cNvSpPr txBox="1"/>
          <p:nvPr/>
        </p:nvSpPr>
        <p:spPr>
          <a:xfrm>
            <a:off x="3229313" y="1422555"/>
            <a:ext cx="5951199" cy="1077218"/>
          </a:xfrm>
          <a:prstGeom prst="rect">
            <a:avLst/>
          </a:prstGeom>
          <a:noFill/>
        </p:spPr>
        <p:txBody>
          <a:bodyPr wrap="square" rtlCol="0">
            <a:spAutoFit/>
          </a:bodyPr>
          <a:lstStyle/>
          <a:p>
            <a:r>
              <a:rPr lang="pt-BR" sz="1600" dirty="0">
                <a:solidFill>
                  <a:schemeClr val="bg1"/>
                </a:solidFill>
              </a:rPr>
              <a:t>BABILÔNIA</a:t>
            </a:r>
          </a:p>
          <a:p>
            <a:r>
              <a:rPr lang="pt-BR" sz="1600" dirty="0">
                <a:solidFill>
                  <a:schemeClr val="bg1"/>
                </a:solidFill>
              </a:rPr>
              <a:t>A cabeça de ouro e o leão (um símbolo popular de Babilônia) representam o IMPÉRIO MUNDIAL BABILÔNICO (608-538 </a:t>
            </a:r>
            <a:r>
              <a:rPr lang="pt-BR" sz="1600" dirty="0" err="1">
                <a:solidFill>
                  <a:schemeClr val="bg1"/>
                </a:solidFill>
              </a:rPr>
              <a:t>a.C.</a:t>
            </a:r>
            <a:r>
              <a:rPr lang="pt-BR" sz="1600" dirty="0">
                <a:solidFill>
                  <a:schemeClr val="bg1"/>
                </a:solidFill>
              </a:rPr>
              <a:t>). As asas de águia descrevem as velozes conquistas de Nabucodonosor.</a:t>
            </a:r>
          </a:p>
        </p:txBody>
      </p:sp>
      <p:sp>
        <p:nvSpPr>
          <p:cNvPr id="13" name="TextBox 23"/>
          <p:cNvSpPr txBox="1"/>
          <p:nvPr/>
        </p:nvSpPr>
        <p:spPr>
          <a:xfrm>
            <a:off x="3229313" y="2450987"/>
            <a:ext cx="5889351" cy="1569660"/>
          </a:xfrm>
          <a:prstGeom prst="rect">
            <a:avLst/>
          </a:prstGeom>
          <a:noFill/>
        </p:spPr>
        <p:txBody>
          <a:bodyPr wrap="square" rtlCol="0">
            <a:spAutoFit/>
          </a:bodyPr>
          <a:lstStyle/>
          <a:p>
            <a:r>
              <a:rPr lang="pt-BR" sz="1600" dirty="0">
                <a:solidFill>
                  <a:schemeClr val="bg1"/>
                </a:solidFill>
              </a:rPr>
              <a:t>MEDO-PÉRSIA</a:t>
            </a:r>
          </a:p>
          <a:p>
            <a:r>
              <a:rPr lang="pt-BR" sz="1600" dirty="0">
                <a:solidFill>
                  <a:schemeClr val="bg1"/>
                </a:solidFill>
              </a:rPr>
              <a:t>No ano 538 a.C. </a:t>
            </a:r>
            <a:r>
              <a:rPr lang="pt-BR" sz="1600" dirty="0" smtClean="0">
                <a:solidFill>
                  <a:schemeClr val="bg1"/>
                </a:solidFill>
              </a:rPr>
              <a:t>estabeleceu-se </a:t>
            </a:r>
            <a:r>
              <a:rPr lang="pt-BR" sz="1600" dirty="0">
                <a:solidFill>
                  <a:schemeClr val="bg1"/>
                </a:solidFill>
              </a:rPr>
              <a:t>o  duplo dos MEDOS E PERSAS. As três costelas representam os reinos conquistados: Lídia, Babilônia e Egito.  Os Persas foram mais fortes do que os Medos e permaneceram mais tempo no poder. (Note: levantou-se mais de um lado do que do outro).</a:t>
            </a:r>
          </a:p>
        </p:txBody>
      </p:sp>
      <p:sp>
        <p:nvSpPr>
          <p:cNvPr id="14" name="TextBox 24"/>
          <p:cNvSpPr txBox="1"/>
          <p:nvPr/>
        </p:nvSpPr>
        <p:spPr>
          <a:xfrm>
            <a:off x="3239944" y="3977671"/>
            <a:ext cx="5878720" cy="1569660"/>
          </a:xfrm>
          <a:prstGeom prst="rect">
            <a:avLst/>
          </a:prstGeom>
          <a:noFill/>
        </p:spPr>
        <p:txBody>
          <a:bodyPr wrap="square" rtlCol="0">
            <a:spAutoFit/>
          </a:bodyPr>
          <a:lstStyle/>
          <a:p>
            <a:r>
              <a:rPr lang="pt-BR" sz="1600" dirty="0">
                <a:solidFill>
                  <a:schemeClr val="bg1"/>
                </a:solidFill>
              </a:rPr>
              <a:t>GRÉCIA</a:t>
            </a:r>
          </a:p>
          <a:p>
            <a:r>
              <a:rPr lang="pt-BR" sz="1600" dirty="0">
                <a:solidFill>
                  <a:schemeClr val="bg1"/>
                </a:solidFill>
              </a:rPr>
              <a:t>As vitórias muito rápidas (</a:t>
            </a:r>
            <a:r>
              <a:rPr lang="pt-BR" sz="1600" dirty="0" smtClean="0">
                <a:solidFill>
                  <a:schemeClr val="bg1"/>
                </a:solidFill>
              </a:rPr>
              <a:t>representadas </a:t>
            </a:r>
            <a:r>
              <a:rPr lang="pt-BR" sz="1600" dirty="0">
                <a:solidFill>
                  <a:schemeClr val="bg1"/>
                </a:solidFill>
              </a:rPr>
              <a:t>pelas quatro asas) sob o comando de Alexandre </a:t>
            </a:r>
            <a:r>
              <a:rPr lang="pt-BR" sz="1600" dirty="0" smtClean="0">
                <a:solidFill>
                  <a:schemeClr val="bg1"/>
                </a:solidFill>
              </a:rPr>
              <a:t>Magno, fizeram </a:t>
            </a:r>
            <a:r>
              <a:rPr lang="pt-BR" sz="1600" dirty="0">
                <a:solidFill>
                  <a:schemeClr val="bg1"/>
                </a:solidFill>
              </a:rPr>
              <a:t>da GRÉCIA um poder mundial (331 a.C.).  Depois da morte de Alexandre Magno, o império dividiu-se em 4 partes lideradas pelos seus quatro generais: </a:t>
            </a:r>
            <a:r>
              <a:rPr lang="pt-BR" sz="1600" dirty="0" err="1">
                <a:solidFill>
                  <a:schemeClr val="bg1"/>
                </a:solidFill>
              </a:rPr>
              <a:t>Trácia</a:t>
            </a:r>
            <a:r>
              <a:rPr lang="pt-BR" sz="1600" dirty="0">
                <a:solidFill>
                  <a:schemeClr val="bg1"/>
                </a:solidFill>
              </a:rPr>
              <a:t>, Síria, Macedônia e Egito.</a:t>
            </a:r>
          </a:p>
        </p:txBody>
      </p:sp>
      <p:pic>
        <p:nvPicPr>
          <p:cNvPr id="18" name="Picture 4" descr="daniel-statue-10-4"/>
          <p:cNvPicPr>
            <a:picLocks noChangeAspect="1" noChangeArrowheads="1"/>
          </p:cNvPicPr>
          <p:nvPr/>
        </p:nvPicPr>
        <p:blipFill>
          <a:blip r:embed="rId6" cstate="print"/>
          <a:srcRect l="39432" r="37495"/>
          <a:stretch>
            <a:fillRect/>
          </a:stretch>
        </p:blipFill>
        <p:spPr bwMode="auto">
          <a:xfrm flipH="1">
            <a:off x="25336" y="1498401"/>
            <a:ext cx="1800200" cy="5150030"/>
          </a:xfrm>
          <a:prstGeom prst="rect">
            <a:avLst/>
          </a:prstGeom>
          <a:solidFill>
            <a:schemeClr val="bg1"/>
          </a:solid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30888" y="6463749"/>
            <a:ext cx="2133600" cy="365125"/>
          </a:xfrm>
        </p:spPr>
        <p:txBody>
          <a:bodyPr/>
          <a:lstStyle/>
          <a:p>
            <a:fld id="{30578BFF-FD5B-457B-8B99-B3BC5F2C8C8C}" type="slidenum">
              <a:rPr lang="pt-BR" smtClean="0">
                <a:solidFill>
                  <a:prstClr val="white"/>
                </a:solidFill>
              </a:rPr>
              <a:pPr/>
              <a:t>94</a:t>
            </a:fld>
            <a:endParaRPr lang="pt-BR" dirty="0">
              <a:solidFill>
                <a:prstClr val="white"/>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11845762"/>
              </p:ext>
            </p:extLst>
          </p:nvPr>
        </p:nvGraphicFramePr>
        <p:xfrm>
          <a:off x="251520" y="996226"/>
          <a:ext cx="8640960" cy="5784631"/>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2520280">
                  <a:extLst>
                    <a:ext uri="{9D8B030D-6E8A-4147-A177-3AD203B41FA5}">
                      <a16:colId xmlns:a16="http://schemas.microsoft.com/office/drawing/2014/main" xmlns="" val="20002"/>
                    </a:ext>
                  </a:extLst>
                </a:gridCol>
                <a:gridCol w="1512168">
                  <a:extLst>
                    <a:ext uri="{9D8B030D-6E8A-4147-A177-3AD203B41FA5}">
                      <a16:colId xmlns:a16="http://schemas.microsoft.com/office/drawing/2014/main" xmlns="" val="20003"/>
                    </a:ext>
                  </a:extLst>
                </a:gridCol>
                <a:gridCol w="1440160">
                  <a:extLst>
                    <a:ext uri="{9D8B030D-6E8A-4147-A177-3AD203B41FA5}">
                      <a16:colId xmlns:a16="http://schemas.microsoft.com/office/drawing/2014/main" xmlns="" val="20004"/>
                    </a:ext>
                  </a:extLst>
                </a:gridCol>
              </a:tblGrid>
              <a:tr h="512702">
                <a:tc gridSpan="2">
                  <a:txBody>
                    <a:bodyPr/>
                    <a:lstStyle/>
                    <a:p>
                      <a:pPr algn="ctr"/>
                      <a:r>
                        <a:rPr lang="pt-BR" dirty="0"/>
                        <a:t>Significado dos animais</a:t>
                      </a:r>
                    </a:p>
                  </a:txBody>
                  <a:tcPr/>
                </a:tc>
                <a:tc hMerge="1">
                  <a:txBody>
                    <a:bodyPr/>
                    <a:lstStyle/>
                    <a:p>
                      <a:endParaRPr lang="pt-BR" dirty="0"/>
                    </a:p>
                  </a:txBody>
                  <a:tcPr/>
                </a:tc>
                <a:tc>
                  <a:txBody>
                    <a:bodyPr/>
                    <a:lstStyle/>
                    <a:p>
                      <a:pPr algn="ctr"/>
                      <a:r>
                        <a:rPr lang="pt-BR" dirty="0"/>
                        <a:t>Governantes</a:t>
                      </a:r>
                    </a:p>
                  </a:txBody>
                  <a:tcPr/>
                </a:tc>
                <a:tc>
                  <a:txBody>
                    <a:bodyPr/>
                    <a:lstStyle/>
                    <a:p>
                      <a:pPr algn="ctr"/>
                      <a:r>
                        <a:rPr lang="pt-BR" dirty="0"/>
                        <a:t>Imperadores</a:t>
                      </a:r>
                    </a:p>
                  </a:txBody>
                  <a:tcPr/>
                </a:tc>
                <a:tc>
                  <a:txBody>
                    <a:bodyPr/>
                    <a:lstStyle/>
                    <a:p>
                      <a:pPr algn="ctr"/>
                      <a:r>
                        <a:rPr lang="pt-BR" dirty="0"/>
                        <a:t>Época</a:t>
                      </a:r>
                    </a:p>
                  </a:txBody>
                  <a:tcPr/>
                </a:tc>
                <a:extLst>
                  <a:ext uri="{0D108BD9-81ED-4DB2-BD59-A6C34878D82A}">
                    <a16:rowId xmlns:a16="http://schemas.microsoft.com/office/drawing/2014/main" xmlns="" val="10000"/>
                  </a:ext>
                </a:extLst>
              </a:tr>
              <a:tr h="567194">
                <a:tc>
                  <a:txBody>
                    <a:bodyPr/>
                    <a:lstStyle/>
                    <a:p>
                      <a:endParaRPr lang="pt-BR" dirty="0"/>
                    </a:p>
                  </a:txBody>
                  <a:tcPr/>
                </a:tc>
                <a:tc>
                  <a:txBody>
                    <a:bodyPr/>
                    <a:lstStyle/>
                    <a:p>
                      <a:pPr algn="ctr"/>
                      <a:r>
                        <a:rPr lang="pt-BR" dirty="0"/>
                        <a:t>LEÃO </a:t>
                      </a:r>
                    </a:p>
                    <a:p>
                      <a:pPr algn="ctr"/>
                      <a:endParaRPr lang="pt-BR" dirty="0"/>
                    </a:p>
                    <a:p>
                      <a:pPr algn="ctr"/>
                      <a:endParaRPr lang="pt-BR" dirty="0"/>
                    </a:p>
                    <a:p>
                      <a:pPr algn="ctr"/>
                      <a:endParaRPr lang="pt-BR" dirty="0"/>
                    </a:p>
                  </a:txBody>
                  <a:tcPr/>
                </a:tc>
                <a:tc>
                  <a:txBody>
                    <a:bodyPr/>
                    <a:lstStyle/>
                    <a:p>
                      <a:pPr algn="ctr"/>
                      <a:r>
                        <a:rPr lang="pt-BR" dirty="0"/>
                        <a:t>NABUCODONOZOR</a:t>
                      </a:r>
                    </a:p>
                  </a:txBody>
                  <a:tcPr/>
                </a:tc>
                <a:tc>
                  <a:txBody>
                    <a:bodyPr/>
                    <a:lstStyle/>
                    <a:p>
                      <a:r>
                        <a:rPr lang="pt-BR" dirty="0"/>
                        <a:t>BABILÔNIA</a:t>
                      </a:r>
                    </a:p>
                  </a:txBody>
                  <a:tcPr/>
                </a:tc>
                <a:tc>
                  <a:txBody>
                    <a:bodyPr/>
                    <a:lstStyle/>
                    <a:p>
                      <a:r>
                        <a:rPr lang="pt-BR" dirty="0"/>
                        <a:t>608-538 a.C.</a:t>
                      </a:r>
                    </a:p>
                  </a:txBody>
                  <a:tcPr/>
                </a:tc>
                <a:extLst>
                  <a:ext uri="{0D108BD9-81ED-4DB2-BD59-A6C34878D82A}">
                    <a16:rowId xmlns:a16="http://schemas.microsoft.com/office/drawing/2014/main" xmlns="" val="10001"/>
                  </a:ext>
                </a:extLst>
              </a:tr>
              <a:tr h="867915">
                <a:tc>
                  <a:txBody>
                    <a:bodyPr/>
                    <a:lstStyle/>
                    <a:p>
                      <a:endParaRPr lang="pt-BR"/>
                    </a:p>
                  </a:txBody>
                  <a:tcPr/>
                </a:tc>
                <a:tc>
                  <a:txBody>
                    <a:bodyPr/>
                    <a:lstStyle/>
                    <a:p>
                      <a:pPr algn="ctr"/>
                      <a:r>
                        <a:rPr lang="pt-BR" dirty="0"/>
                        <a:t>URSO</a:t>
                      </a:r>
                    </a:p>
                    <a:p>
                      <a:pPr algn="ctr"/>
                      <a:endParaRPr lang="pt-BR" dirty="0"/>
                    </a:p>
                    <a:p>
                      <a:pPr algn="ctr"/>
                      <a:endParaRPr lang="pt-BR" dirty="0"/>
                    </a:p>
                    <a:p>
                      <a:pPr algn="ctr"/>
                      <a:endParaRPr lang="pt-BR" dirty="0"/>
                    </a:p>
                  </a:txBody>
                  <a:tcPr/>
                </a:tc>
                <a:tc>
                  <a:txBody>
                    <a:bodyPr/>
                    <a:lstStyle/>
                    <a:p>
                      <a:pPr algn="ctr"/>
                      <a:r>
                        <a:rPr lang="pt-BR" dirty="0"/>
                        <a:t>CIRO E DARIO</a:t>
                      </a:r>
                    </a:p>
                  </a:txBody>
                  <a:tcPr/>
                </a:tc>
                <a:tc>
                  <a:txBody>
                    <a:bodyPr/>
                    <a:lstStyle/>
                    <a:p>
                      <a:r>
                        <a:rPr lang="pt-BR" dirty="0"/>
                        <a:t>MEDO-PERSA</a:t>
                      </a:r>
                    </a:p>
                  </a:txBody>
                  <a:tcPr/>
                </a:tc>
                <a:tc>
                  <a:txBody>
                    <a:bodyPr/>
                    <a:lstStyle/>
                    <a:p>
                      <a:r>
                        <a:rPr lang="pt-BR" dirty="0"/>
                        <a:t>538-331 </a:t>
                      </a:r>
                      <a:r>
                        <a:rPr lang="pt-BR" dirty="0" err="1"/>
                        <a:t>a.C.</a:t>
                      </a:r>
                      <a:endParaRPr lang="pt-BR" dirty="0"/>
                    </a:p>
                  </a:txBody>
                  <a:tcPr/>
                </a:tc>
                <a:extLst>
                  <a:ext uri="{0D108BD9-81ED-4DB2-BD59-A6C34878D82A}">
                    <a16:rowId xmlns:a16="http://schemas.microsoft.com/office/drawing/2014/main" xmlns="" val="10002"/>
                  </a:ext>
                </a:extLst>
              </a:tr>
              <a:tr h="1214314">
                <a:tc>
                  <a:txBody>
                    <a:bodyPr/>
                    <a:lstStyle/>
                    <a:p>
                      <a:endParaRPr lang="pt-BR" dirty="0"/>
                    </a:p>
                  </a:txBody>
                  <a:tcPr/>
                </a:tc>
                <a:tc>
                  <a:txBody>
                    <a:bodyPr/>
                    <a:lstStyle/>
                    <a:p>
                      <a:pPr algn="ctr"/>
                      <a:r>
                        <a:rPr lang="pt-BR" dirty="0"/>
                        <a:t>LEOPARDO</a:t>
                      </a:r>
                    </a:p>
                  </a:txBody>
                  <a:tcPr/>
                </a:tc>
                <a:tc>
                  <a:txBody>
                    <a:bodyPr/>
                    <a:lstStyle/>
                    <a:p>
                      <a:pPr algn="ctr"/>
                      <a:r>
                        <a:rPr lang="pt-BR" dirty="0"/>
                        <a:t>Alexandre /</a:t>
                      </a:r>
                      <a:r>
                        <a:rPr lang="pt-BR" baseline="0" dirty="0"/>
                        <a:t> 4Generais: </a:t>
                      </a:r>
                      <a:r>
                        <a:rPr lang="pt-BR" baseline="0" dirty="0" err="1"/>
                        <a:t>Casandro</a:t>
                      </a:r>
                      <a:r>
                        <a:rPr lang="pt-BR" baseline="0" dirty="0"/>
                        <a:t>,  </a:t>
                      </a:r>
                      <a:r>
                        <a:rPr lang="pt-BR" baseline="0" dirty="0" err="1"/>
                        <a:t>Lisimaco</a:t>
                      </a:r>
                      <a:r>
                        <a:rPr lang="pt-BR" baseline="0" dirty="0"/>
                        <a:t>, Ptolomeu e </a:t>
                      </a:r>
                      <a:r>
                        <a:rPr lang="pt-BR" baseline="0" dirty="0" err="1"/>
                        <a:t>Seleuco</a:t>
                      </a:r>
                      <a:endParaRPr lang="pt-BR" dirty="0"/>
                    </a:p>
                  </a:txBody>
                  <a:tcPr/>
                </a:tc>
                <a:tc>
                  <a:txBody>
                    <a:bodyPr/>
                    <a:lstStyle/>
                    <a:p>
                      <a:r>
                        <a:rPr lang="pt-BR" dirty="0"/>
                        <a:t>GRECIA</a:t>
                      </a:r>
                    </a:p>
                  </a:txBody>
                  <a:tcPr/>
                </a:tc>
                <a:tc>
                  <a:txBody>
                    <a:bodyPr/>
                    <a:lstStyle/>
                    <a:p>
                      <a:r>
                        <a:rPr lang="pt-BR" dirty="0"/>
                        <a:t>331-168 </a:t>
                      </a:r>
                      <a:r>
                        <a:rPr lang="pt-BR" dirty="0" err="1"/>
                        <a:t>a.C.</a:t>
                      </a:r>
                      <a:endParaRPr lang="pt-BR" dirty="0"/>
                    </a:p>
                  </a:txBody>
                  <a:tcPr/>
                </a:tc>
                <a:extLst>
                  <a:ext uri="{0D108BD9-81ED-4DB2-BD59-A6C34878D82A}">
                    <a16:rowId xmlns:a16="http://schemas.microsoft.com/office/drawing/2014/main" xmlns="" val="10003"/>
                  </a:ext>
                </a:extLst>
              </a:tr>
              <a:tr h="920606">
                <a:tc rowSpan="2">
                  <a:txBody>
                    <a:bodyPr/>
                    <a:lstStyle/>
                    <a:p>
                      <a:endParaRPr lang="pt-BR" dirty="0"/>
                    </a:p>
                  </a:txBody>
                  <a:tcPr/>
                </a:tc>
                <a:tc>
                  <a:txBody>
                    <a:bodyPr/>
                    <a:lstStyle/>
                    <a:p>
                      <a:pPr algn="ctr"/>
                      <a:r>
                        <a:rPr lang="pt-BR" dirty="0"/>
                        <a:t>Animal terrível e espantoso</a:t>
                      </a:r>
                    </a:p>
                  </a:txBody>
                  <a:tcPr/>
                </a:tc>
                <a:tc>
                  <a:txBody>
                    <a:bodyPr/>
                    <a:lstStyle/>
                    <a:p>
                      <a:pPr algn="ctr"/>
                      <a:r>
                        <a:rPr lang="pt-BR" dirty="0"/>
                        <a:t>Imperadores</a:t>
                      </a:r>
                      <a:r>
                        <a:rPr lang="pt-BR" baseline="0" dirty="0"/>
                        <a:t> diversos</a:t>
                      </a:r>
                      <a:endParaRPr lang="pt-BR" dirty="0"/>
                    </a:p>
                  </a:txBody>
                  <a:tcPr/>
                </a:tc>
                <a:tc>
                  <a:txBody>
                    <a:bodyPr/>
                    <a:lstStyle/>
                    <a:p>
                      <a:r>
                        <a:rPr lang="pt-BR" dirty="0"/>
                        <a:t>ROMA</a:t>
                      </a:r>
                    </a:p>
                  </a:txBody>
                  <a:tcPr/>
                </a:tc>
                <a:tc>
                  <a:txBody>
                    <a:bodyPr/>
                    <a:lstStyle/>
                    <a:p>
                      <a:r>
                        <a:rPr lang="pt-BR" dirty="0"/>
                        <a:t>168 </a:t>
                      </a:r>
                      <a:r>
                        <a:rPr lang="pt-BR" dirty="0" err="1"/>
                        <a:t>a.C.</a:t>
                      </a:r>
                      <a:r>
                        <a:rPr lang="pt-BR" dirty="0"/>
                        <a:t>  -476 </a:t>
                      </a:r>
                      <a:r>
                        <a:rPr lang="pt-BR" dirty="0" err="1"/>
                        <a:t>d.C.</a:t>
                      </a:r>
                      <a:endParaRPr lang="pt-BR" dirty="0"/>
                    </a:p>
                  </a:txBody>
                  <a:tcPr/>
                </a:tc>
                <a:extLst>
                  <a:ext uri="{0D108BD9-81ED-4DB2-BD59-A6C34878D82A}">
                    <a16:rowId xmlns:a16="http://schemas.microsoft.com/office/drawing/2014/main" xmlns="" val="10004"/>
                  </a:ext>
                </a:extLst>
              </a:tr>
              <a:tr h="759569">
                <a:tc vMerge="1">
                  <a:txBody>
                    <a:bodyPr/>
                    <a:lstStyle/>
                    <a:p>
                      <a:endParaRPr lang="pt-BR" dirty="0"/>
                    </a:p>
                  </a:txBody>
                  <a:tcPr/>
                </a:tc>
                <a:tc gridSpan="4">
                  <a:txBody>
                    <a:bodyPr/>
                    <a:lstStyle/>
                    <a:p>
                      <a:pPr algn="ctr"/>
                      <a:r>
                        <a:rPr lang="pt-BR" dirty="0"/>
                        <a:t>Ponta pequena representa o anticristo,</a:t>
                      </a:r>
                      <a:r>
                        <a:rPr lang="pt-BR" baseline="0" dirty="0"/>
                        <a:t> que surgiu com a queda do império romano em 476 </a:t>
                      </a:r>
                      <a:r>
                        <a:rPr lang="pt-BR" baseline="0" dirty="0" err="1"/>
                        <a:t>d.C.</a:t>
                      </a:r>
                      <a:r>
                        <a:rPr lang="pt-BR" baseline="0" dirty="0"/>
                        <a:t>  </a:t>
                      </a:r>
                      <a:endParaRPr lang="pt-BR" dirty="0"/>
                    </a:p>
                  </a:txBody>
                  <a:tcPr/>
                </a:tc>
                <a:tc hMerge="1">
                  <a:txBody>
                    <a:bodyPr/>
                    <a:lstStyle/>
                    <a:p>
                      <a:endParaRPr lang="pt-BR" dirty="0"/>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xmlns="" val="10005"/>
                  </a:ext>
                </a:extLst>
              </a:tr>
            </a:tbl>
          </a:graphicData>
        </a:graphic>
      </p:graphicFrame>
      <p:grpSp>
        <p:nvGrpSpPr>
          <p:cNvPr id="2" name="Grupo 1"/>
          <p:cNvGrpSpPr/>
          <p:nvPr/>
        </p:nvGrpSpPr>
        <p:grpSpPr>
          <a:xfrm>
            <a:off x="395535" y="1593498"/>
            <a:ext cx="1440161" cy="4953054"/>
            <a:chOff x="395535" y="996226"/>
            <a:chExt cx="1440161" cy="4953054"/>
          </a:xfrm>
        </p:grpSpPr>
        <p:pic>
          <p:nvPicPr>
            <p:cNvPr id="7" name="Picture 6" descr="01aFera.png"/>
            <p:cNvPicPr>
              <a:picLocks noChangeAspect="1"/>
            </p:cNvPicPr>
            <p:nvPr/>
          </p:nvPicPr>
          <p:blipFill>
            <a:blip r:embed="rId2" cstate="print"/>
            <a:stretch>
              <a:fillRect/>
            </a:stretch>
          </p:blipFill>
          <p:spPr>
            <a:xfrm flipH="1">
              <a:off x="395536" y="996226"/>
              <a:ext cx="1358887" cy="1008112"/>
            </a:xfrm>
            <a:prstGeom prst="rect">
              <a:avLst/>
            </a:prstGeom>
          </p:spPr>
        </p:pic>
        <p:pic>
          <p:nvPicPr>
            <p:cNvPr id="8" name="Picture 7" descr="02aFera.png"/>
            <p:cNvPicPr>
              <a:picLocks noChangeAspect="1"/>
            </p:cNvPicPr>
            <p:nvPr/>
          </p:nvPicPr>
          <p:blipFill>
            <a:blip r:embed="rId3" cstate="print"/>
            <a:stretch>
              <a:fillRect/>
            </a:stretch>
          </p:blipFill>
          <p:spPr>
            <a:xfrm flipH="1">
              <a:off x="467544" y="3418984"/>
              <a:ext cx="1368152" cy="1008269"/>
            </a:xfrm>
            <a:prstGeom prst="rect">
              <a:avLst/>
            </a:prstGeom>
          </p:spPr>
        </p:pic>
        <p:pic>
          <p:nvPicPr>
            <p:cNvPr id="9" name="Picture 8" descr="03aFera.png"/>
            <p:cNvPicPr>
              <a:picLocks noChangeAspect="1"/>
            </p:cNvPicPr>
            <p:nvPr/>
          </p:nvPicPr>
          <p:blipFill>
            <a:blip r:embed="rId4" cstate="print"/>
            <a:stretch>
              <a:fillRect/>
            </a:stretch>
          </p:blipFill>
          <p:spPr>
            <a:xfrm flipH="1">
              <a:off x="395536" y="2204864"/>
              <a:ext cx="1368152" cy="1006697"/>
            </a:xfrm>
            <a:prstGeom prst="rect">
              <a:avLst/>
            </a:prstGeom>
          </p:spPr>
        </p:pic>
        <p:pic>
          <p:nvPicPr>
            <p:cNvPr id="10" name="Picture 9" descr="04aFera.png"/>
            <p:cNvPicPr>
              <a:picLocks noChangeAspect="1"/>
            </p:cNvPicPr>
            <p:nvPr/>
          </p:nvPicPr>
          <p:blipFill>
            <a:blip r:embed="rId5" cstate="print"/>
            <a:stretch>
              <a:fillRect/>
            </a:stretch>
          </p:blipFill>
          <p:spPr>
            <a:xfrm flipH="1">
              <a:off x="395535" y="4596626"/>
              <a:ext cx="1413937" cy="1352654"/>
            </a:xfrm>
            <a:prstGeom prst="rect">
              <a:avLst/>
            </a:prstGeom>
          </p:spPr>
        </p:pic>
      </p:grpSp>
      <p:sp>
        <p:nvSpPr>
          <p:cNvPr id="3" name="CaixaDeTexto 2"/>
          <p:cNvSpPr txBox="1"/>
          <p:nvPr/>
        </p:nvSpPr>
        <p:spPr>
          <a:xfrm>
            <a:off x="1979712" y="332656"/>
            <a:ext cx="5328592" cy="738664"/>
          </a:xfrm>
          <a:prstGeom prst="rect">
            <a:avLst/>
          </a:prstGeom>
          <a:noFill/>
        </p:spPr>
        <p:txBody>
          <a:bodyPr wrap="square" rtlCol="0">
            <a:spAutoFit/>
          </a:bodyPr>
          <a:lstStyle/>
          <a:p>
            <a:pPr marL="1168400" lvl="0" indent="-1168400" algn="ctr">
              <a:spcBef>
                <a:spcPct val="20000"/>
              </a:spcBef>
            </a:pPr>
            <a:r>
              <a:rPr lang="pt-BR" sz="2400" b="1" dirty="0">
                <a:solidFill>
                  <a:prstClr val="white"/>
                </a:solidFill>
                <a:effectLst>
                  <a:outerShdw blurRad="38100" dist="38100" dir="2700000" algn="tl">
                    <a:srgbClr val="000000">
                      <a:alpha val="43137"/>
                    </a:srgbClr>
                  </a:outerShdw>
                </a:effectLst>
                <a:latin typeface="Arial" pitchFamily="34" charset="0"/>
                <a:cs typeface="Arial" pitchFamily="34" charset="0"/>
              </a:rPr>
              <a:t>RESUMO DO CAPÍTULO</a:t>
            </a:r>
          </a:p>
          <a:p>
            <a:endParaRPr lang="pt-B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578BFF-FD5B-457B-8B99-B3BC5F2C8C8C}" type="slidenum">
              <a:rPr lang="pt-BR" smtClean="0"/>
              <a:pPr/>
              <a:t>95</a:t>
            </a:fld>
            <a:endParaRPr lang="pt-BR" dirty="0"/>
          </a:p>
        </p:txBody>
      </p:sp>
      <p:sp>
        <p:nvSpPr>
          <p:cNvPr id="5" name="Title 1"/>
          <p:cNvSpPr>
            <a:spLocks noGrp="1"/>
          </p:cNvSpPr>
          <p:nvPr>
            <p:ph type="title"/>
          </p:nvPr>
        </p:nvSpPr>
        <p:spPr>
          <a:xfrm>
            <a:off x="457200" y="44624"/>
            <a:ext cx="8229600" cy="1143000"/>
          </a:xfrm>
        </p:spPr>
        <p:txBody>
          <a:bodyPr/>
          <a:lstStyle/>
          <a:p>
            <a:r>
              <a:rPr lang="pt-BR" dirty="0"/>
              <a:t>RESUMO</a:t>
            </a:r>
          </a:p>
        </p:txBody>
      </p:sp>
      <p:pic>
        <p:nvPicPr>
          <p:cNvPr id="18" name="Picture 4" descr="daniel-statue-10-4"/>
          <p:cNvPicPr>
            <a:picLocks noChangeAspect="1" noChangeArrowheads="1"/>
          </p:cNvPicPr>
          <p:nvPr/>
        </p:nvPicPr>
        <p:blipFill>
          <a:blip r:embed="rId2" cstate="print"/>
          <a:srcRect l="39432" r="37495"/>
          <a:stretch>
            <a:fillRect/>
          </a:stretch>
        </p:blipFill>
        <p:spPr bwMode="auto">
          <a:xfrm flipH="1">
            <a:off x="2368787" y="1531767"/>
            <a:ext cx="1591502" cy="4552986"/>
          </a:xfrm>
          <a:prstGeom prst="rect">
            <a:avLst/>
          </a:prstGeom>
          <a:solidFill>
            <a:schemeClr val="bg1"/>
          </a:solidFill>
          <a:ln w="9525">
            <a:solidFill>
              <a:schemeClr val="tx1"/>
            </a:solidFill>
            <a:miter lim="800000"/>
            <a:headEnd/>
            <a:tailEnd/>
          </a:ln>
        </p:spPr>
      </p:pic>
      <p:grpSp>
        <p:nvGrpSpPr>
          <p:cNvPr id="7" name="Grupo 6"/>
          <p:cNvGrpSpPr/>
          <p:nvPr/>
        </p:nvGrpSpPr>
        <p:grpSpPr>
          <a:xfrm>
            <a:off x="2483768" y="1052736"/>
            <a:ext cx="1368152" cy="370200"/>
            <a:chOff x="5580112" y="2924944"/>
            <a:chExt cx="1368152" cy="370200"/>
          </a:xfrm>
        </p:grpSpPr>
        <p:sp>
          <p:nvSpPr>
            <p:cNvPr id="2" name="Fluxograma: Processo alternativo 1"/>
            <p:cNvSpPr/>
            <p:nvPr/>
          </p:nvSpPr>
          <p:spPr>
            <a:xfrm>
              <a:off x="5580112" y="2924944"/>
              <a:ext cx="1368152" cy="360040"/>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5643210" y="2925812"/>
              <a:ext cx="1250776" cy="369332"/>
            </a:xfrm>
            <a:prstGeom prst="rect">
              <a:avLst/>
            </a:prstGeom>
            <a:noFill/>
          </p:spPr>
          <p:txBody>
            <a:bodyPr wrap="square" rtlCol="0">
              <a:spAutoFit/>
            </a:bodyPr>
            <a:lstStyle/>
            <a:p>
              <a:pPr algn="ctr"/>
              <a:r>
                <a:rPr lang="pt-BR" dirty="0"/>
                <a:t>Capítulo 2</a:t>
              </a:r>
            </a:p>
          </p:txBody>
        </p:sp>
      </p:grpSp>
      <p:sp>
        <p:nvSpPr>
          <p:cNvPr id="28" name="CaixaDeTexto 27"/>
          <p:cNvSpPr txBox="1"/>
          <p:nvPr/>
        </p:nvSpPr>
        <p:spPr>
          <a:xfrm>
            <a:off x="2658264" y="2072222"/>
            <a:ext cx="833616"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2:37-38</a:t>
            </a:r>
          </a:p>
        </p:txBody>
      </p:sp>
      <p:pic>
        <p:nvPicPr>
          <p:cNvPr id="29" name="Picture 3"/>
          <p:cNvPicPr>
            <a:picLocks noChangeAspect="1" noChangeArrowheads="1"/>
          </p:cNvPicPr>
          <p:nvPr/>
        </p:nvPicPr>
        <p:blipFill>
          <a:blip r:embed="rId3" cstate="print"/>
          <a:srcRect/>
          <a:stretch>
            <a:fillRect/>
          </a:stretch>
        </p:blipFill>
        <p:spPr bwMode="auto">
          <a:xfrm>
            <a:off x="2812113" y="6122862"/>
            <a:ext cx="704850" cy="639026"/>
          </a:xfrm>
          <a:prstGeom prst="rect">
            <a:avLst/>
          </a:prstGeom>
          <a:noFill/>
          <a:ln w="9525">
            <a:noFill/>
            <a:miter lim="800000"/>
            <a:headEnd/>
            <a:tailEnd/>
          </a:ln>
        </p:spPr>
      </p:pic>
      <p:sp>
        <p:nvSpPr>
          <p:cNvPr id="30" name="CaixaDeTexto 29"/>
          <p:cNvSpPr txBox="1"/>
          <p:nvPr/>
        </p:nvSpPr>
        <p:spPr>
          <a:xfrm>
            <a:off x="2636191" y="2879322"/>
            <a:ext cx="855689" cy="341721"/>
          </a:xfrm>
          <a:prstGeom prst="rect">
            <a:avLst/>
          </a:prstGeom>
          <a:solidFill>
            <a:schemeClr val="bg1">
              <a:alpha val="56000"/>
            </a:schemeClr>
          </a:solidFill>
        </p:spPr>
        <p:txBody>
          <a:bodyPr wrap="square" rtlCol="0">
            <a:spAutoFit/>
          </a:bodyPr>
          <a:lstStyle/>
          <a:p>
            <a:pPr algn="ctr"/>
            <a:r>
              <a:rPr lang="pt-BR" sz="1600" b="1" dirty="0">
                <a:solidFill>
                  <a:srgbClr val="C00000"/>
                </a:solidFill>
              </a:rPr>
              <a:t>2:39a</a:t>
            </a:r>
          </a:p>
        </p:txBody>
      </p:sp>
      <p:sp>
        <p:nvSpPr>
          <p:cNvPr id="31" name="CaixaDeTexto 30"/>
          <p:cNvSpPr txBox="1"/>
          <p:nvPr/>
        </p:nvSpPr>
        <p:spPr>
          <a:xfrm>
            <a:off x="2689646" y="4264736"/>
            <a:ext cx="813296"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2:39b</a:t>
            </a:r>
          </a:p>
        </p:txBody>
      </p:sp>
      <p:sp>
        <p:nvSpPr>
          <p:cNvPr id="32" name="CaixaDeTexto 31"/>
          <p:cNvSpPr txBox="1"/>
          <p:nvPr/>
        </p:nvSpPr>
        <p:spPr>
          <a:xfrm>
            <a:off x="2659152" y="5407618"/>
            <a:ext cx="83272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2:40-43</a:t>
            </a:r>
          </a:p>
        </p:txBody>
      </p:sp>
      <p:sp>
        <p:nvSpPr>
          <p:cNvPr id="33" name="CaixaDeTexto 32"/>
          <p:cNvSpPr txBox="1"/>
          <p:nvPr/>
        </p:nvSpPr>
        <p:spPr>
          <a:xfrm>
            <a:off x="2668198" y="6203744"/>
            <a:ext cx="96769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2:44-45a</a:t>
            </a:r>
          </a:p>
        </p:txBody>
      </p:sp>
      <p:cxnSp>
        <p:nvCxnSpPr>
          <p:cNvPr id="38" name="Conector reto 37"/>
          <p:cNvCxnSpPr/>
          <p:nvPr/>
        </p:nvCxnSpPr>
        <p:spPr>
          <a:xfrm flipV="1">
            <a:off x="2384390" y="1531767"/>
            <a:ext cx="1575899" cy="19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2339752" y="2478030"/>
            <a:ext cx="16205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a:off x="2368787" y="3259152"/>
            <a:ext cx="15915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2368787" y="4673373"/>
            <a:ext cx="15915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368787" y="6088590"/>
            <a:ext cx="15915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a:off x="2339752" y="6744199"/>
            <a:ext cx="16205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flipH="1" flipV="1">
            <a:off x="2349912" y="1531768"/>
            <a:ext cx="44638" cy="52124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7" descr="01aFera.png"/>
          <p:cNvPicPr>
            <a:picLocks noChangeAspect="1"/>
          </p:cNvPicPr>
          <p:nvPr/>
        </p:nvPicPr>
        <p:blipFill>
          <a:blip r:embed="rId4" cstate="print"/>
          <a:stretch>
            <a:fillRect/>
          </a:stretch>
        </p:blipFill>
        <p:spPr>
          <a:xfrm flipH="1">
            <a:off x="3971775" y="1541927"/>
            <a:ext cx="1358887" cy="929823"/>
          </a:xfrm>
          <a:prstGeom prst="rect">
            <a:avLst/>
          </a:prstGeom>
        </p:spPr>
      </p:pic>
      <p:pic>
        <p:nvPicPr>
          <p:cNvPr id="36" name="Picture 8" descr="02aFera.png"/>
          <p:cNvPicPr>
            <a:picLocks noChangeAspect="1"/>
          </p:cNvPicPr>
          <p:nvPr/>
        </p:nvPicPr>
        <p:blipFill>
          <a:blip r:embed="rId5" cstate="print"/>
          <a:stretch>
            <a:fillRect/>
          </a:stretch>
        </p:blipFill>
        <p:spPr>
          <a:xfrm flipH="1">
            <a:off x="3990546" y="3288687"/>
            <a:ext cx="1368152" cy="1384686"/>
          </a:xfrm>
          <a:prstGeom prst="rect">
            <a:avLst/>
          </a:prstGeom>
        </p:spPr>
      </p:pic>
      <p:pic>
        <p:nvPicPr>
          <p:cNvPr id="37" name="Picture 9" descr="03aFera.png"/>
          <p:cNvPicPr>
            <a:picLocks noChangeAspect="1"/>
          </p:cNvPicPr>
          <p:nvPr/>
        </p:nvPicPr>
        <p:blipFill>
          <a:blip r:embed="rId6" cstate="print"/>
          <a:stretch>
            <a:fillRect/>
          </a:stretch>
        </p:blipFill>
        <p:spPr>
          <a:xfrm flipH="1">
            <a:off x="3971775" y="2480635"/>
            <a:ext cx="1368152" cy="778518"/>
          </a:xfrm>
          <a:prstGeom prst="rect">
            <a:avLst/>
          </a:prstGeom>
        </p:spPr>
      </p:pic>
      <p:pic>
        <p:nvPicPr>
          <p:cNvPr id="44" name="Picture 10" descr="04aFera.png"/>
          <p:cNvPicPr>
            <a:picLocks noChangeAspect="1"/>
          </p:cNvPicPr>
          <p:nvPr/>
        </p:nvPicPr>
        <p:blipFill>
          <a:blip r:embed="rId7" cstate="print"/>
          <a:stretch>
            <a:fillRect/>
          </a:stretch>
        </p:blipFill>
        <p:spPr>
          <a:xfrm flipH="1">
            <a:off x="3944248" y="4710311"/>
            <a:ext cx="1413937" cy="1374442"/>
          </a:xfrm>
          <a:prstGeom prst="rect">
            <a:avLst/>
          </a:prstGeom>
        </p:spPr>
      </p:pic>
      <p:grpSp>
        <p:nvGrpSpPr>
          <p:cNvPr id="45" name="Grupo 44"/>
          <p:cNvGrpSpPr/>
          <p:nvPr/>
        </p:nvGrpSpPr>
        <p:grpSpPr>
          <a:xfrm>
            <a:off x="4000810" y="1065411"/>
            <a:ext cx="1368152" cy="370200"/>
            <a:chOff x="5580112" y="2924944"/>
            <a:chExt cx="1368152" cy="370200"/>
          </a:xfrm>
        </p:grpSpPr>
        <p:sp>
          <p:nvSpPr>
            <p:cNvPr id="46" name="Fluxograma: Processo alternativo 45"/>
            <p:cNvSpPr/>
            <p:nvPr/>
          </p:nvSpPr>
          <p:spPr>
            <a:xfrm>
              <a:off x="5580112" y="2924944"/>
              <a:ext cx="1368152" cy="360040"/>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CaixaDeTexto 46"/>
            <p:cNvSpPr txBox="1"/>
            <p:nvPr/>
          </p:nvSpPr>
          <p:spPr>
            <a:xfrm>
              <a:off x="5643210" y="2925812"/>
              <a:ext cx="1250776" cy="369332"/>
            </a:xfrm>
            <a:prstGeom prst="rect">
              <a:avLst/>
            </a:prstGeom>
            <a:noFill/>
          </p:spPr>
          <p:txBody>
            <a:bodyPr wrap="square" rtlCol="0">
              <a:spAutoFit/>
            </a:bodyPr>
            <a:lstStyle/>
            <a:p>
              <a:pPr algn="ctr"/>
              <a:r>
                <a:rPr lang="pt-BR" dirty="0"/>
                <a:t>Capítulo 7</a:t>
              </a:r>
            </a:p>
          </p:txBody>
        </p:sp>
      </p:grpSp>
      <p:cxnSp>
        <p:nvCxnSpPr>
          <p:cNvPr id="48" name="Conector reto 47"/>
          <p:cNvCxnSpPr/>
          <p:nvPr/>
        </p:nvCxnSpPr>
        <p:spPr>
          <a:xfrm>
            <a:off x="2353910" y="1531197"/>
            <a:ext cx="2986017" cy="20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2339752" y="2471750"/>
            <a:ext cx="2974932" cy="6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a:off x="2368787" y="3259152"/>
            <a:ext cx="29458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a:off x="2368787" y="4673373"/>
            <a:ext cx="3000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a:off x="2339752" y="6744199"/>
            <a:ext cx="30292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a:xfrm flipH="1" flipV="1">
            <a:off x="3946300" y="1551517"/>
            <a:ext cx="13989" cy="5192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CaixaDeTexto 66"/>
          <p:cNvSpPr txBox="1"/>
          <p:nvPr/>
        </p:nvSpPr>
        <p:spPr>
          <a:xfrm>
            <a:off x="4149886" y="2053189"/>
            <a:ext cx="96769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7:4, 12</a:t>
            </a:r>
          </a:p>
        </p:txBody>
      </p:sp>
      <p:sp>
        <p:nvSpPr>
          <p:cNvPr id="72" name="CaixaDeTexto 71"/>
          <p:cNvSpPr txBox="1"/>
          <p:nvPr/>
        </p:nvSpPr>
        <p:spPr>
          <a:xfrm>
            <a:off x="4121331" y="2845260"/>
            <a:ext cx="96769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7:5, 12</a:t>
            </a:r>
          </a:p>
        </p:txBody>
      </p:sp>
      <p:sp>
        <p:nvSpPr>
          <p:cNvPr id="73" name="CaixaDeTexto 72"/>
          <p:cNvSpPr txBox="1"/>
          <p:nvPr/>
        </p:nvSpPr>
        <p:spPr>
          <a:xfrm>
            <a:off x="4201037" y="4166297"/>
            <a:ext cx="96769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7:6, 12</a:t>
            </a:r>
          </a:p>
        </p:txBody>
      </p:sp>
      <p:sp>
        <p:nvSpPr>
          <p:cNvPr id="75" name="CaixaDeTexto 74"/>
          <p:cNvSpPr txBox="1"/>
          <p:nvPr/>
        </p:nvSpPr>
        <p:spPr>
          <a:xfrm>
            <a:off x="4081530" y="4863164"/>
            <a:ext cx="1186183" cy="584775"/>
          </a:xfrm>
          <a:prstGeom prst="rect">
            <a:avLst/>
          </a:prstGeom>
          <a:solidFill>
            <a:schemeClr val="bg1">
              <a:alpha val="56000"/>
            </a:schemeClr>
          </a:solidFill>
        </p:spPr>
        <p:txBody>
          <a:bodyPr wrap="square" rtlCol="0">
            <a:spAutoFit/>
          </a:bodyPr>
          <a:lstStyle/>
          <a:p>
            <a:pPr algn="ctr"/>
            <a:r>
              <a:rPr lang="pt-BR" sz="1600" b="1" dirty="0">
                <a:solidFill>
                  <a:srgbClr val="C00000"/>
                </a:solidFill>
              </a:rPr>
              <a:t>7:7-8, 9-11)</a:t>
            </a:r>
          </a:p>
          <a:p>
            <a:pPr algn="ctr"/>
            <a:r>
              <a:rPr lang="pt-BR" sz="1600" b="1" dirty="0">
                <a:solidFill>
                  <a:srgbClr val="C00000"/>
                </a:solidFill>
              </a:rPr>
              <a:t>(7:19-27)</a:t>
            </a:r>
          </a:p>
        </p:txBody>
      </p:sp>
      <p:pic>
        <p:nvPicPr>
          <p:cNvPr id="76" name="Imagem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2772" y="5597871"/>
            <a:ext cx="593994" cy="458202"/>
          </a:xfrm>
          <a:prstGeom prst="rect">
            <a:avLst/>
          </a:prstGeom>
        </p:spPr>
      </p:pic>
      <p:pic>
        <p:nvPicPr>
          <p:cNvPr id="8" name="Imagem 7"/>
          <p:cNvPicPr>
            <a:picLocks noChangeAspect="1"/>
          </p:cNvPicPr>
          <p:nvPr/>
        </p:nvPicPr>
        <p:blipFill>
          <a:blip r:embed="rId9"/>
          <a:stretch>
            <a:fillRect/>
          </a:stretch>
        </p:blipFill>
        <p:spPr>
          <a:xfrm>
            <a:off x="4316758" y="6059537"/>
            <a:ext cx="595128" cy="685202"/>
          </a:xfrm>
          <a:prstGeom prst="rect">
            <a:avLst/>
          </a:prstGeom>
        </p:spPr>
      </p:pic>
      <p:sp>
        <p:nvSpPr>
          <p:cNvPr id="74" name="CaixaDeTexto 73"/>
          <p:cNvSpPr txBox="1"/>
          <p:nvPr/>
        </p:nvSpPr>
        <p:spPr>
          <a:xfrm>
            <a:off x="4157444" y="6210681"/>
            <a:ext cx="967698" cy="338554"/>
          </a:xfrm>
          <a:prstGeom prst="rect">
            <a:avLst/>
          </a:prstGeom>
          <a:solidFill>
            <a:schemeClr val="bg1">
              <a:alpha val="56000"/>
            </a:schemeClr>
          </a:solidFill>
        </p:spPr>
        <p:txBody>
          <a:bodyPr wrap="square" rtlCol="0">
            <a:spAutoFit/>
          </a:bodyPr>
          <a:lstStyle/>
          <a:p>
            <a:pPr algn="ctr"/>
            <a:r>
              <a:rPr lang="pt-BR" sz="1600" b="1" dirty="0">
                <a:solidFill>
                  <a:srgbClr val="C00000"/>
                </a:solidFill>
              </a:rPr>
              <a:t>7:13-14</a:t>
            </a:r>
          </a:p>
        </p:txBody>
      </p:sp>
      <p:cxnSp>
        <p:nvCxnSpPr>
          <p:cNvPr id="77" name="Conector reto 76"/>
          <p:cNvCxnSpPr/>
          <p:nvPr/>
        </p:nvCxnSpPr>
        <p:spPr>
          <a:xfrm>
            <a:off x="5314684" y="1554148"/>
            <a:ext cx="54278" cy="51900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V="1">
            <a:off x="2368787" y="6056073"/>
            <a:ext cx="3000175" cy="109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upo 53"/>
          <p:cNvGrpSpPr/>
          <p:nvPr/>
        </p:nvGrpSpPr>
        <p:grpSpPr>
          <a:xfrm>
            <a:off x="5492083" y="1776295"/>
            <a:ext cx="1341523" cy="4790297"/>
            <a:chOff x="6906378" y="1850707"/>
            <a:chExt cx="1341523" cy="4790297"/>
          </a:xfrm>
        </p:grpSpPr>
        <p:sp>
          <p:nvSpPr>
            <p:cNvPr id="55" name="CaixaDeTexto 54"/>
            <p:cNvSpPr txBox="1"/>
            <p:nvPr/>
          </p:nvSpPr>
          <p:spPr>
            <a:xfrm>
              <a:off x="6932080" y="1850707"/>
              <a:ext cx="1306488" cy="338554"/>
            </a:xfrm>
            <a:prstGeom prst="rect">
              <a:avLst/>
            </a:prstGeom>
            <a:solidFill>
              <a:schemeClr val="tx2">
                <a:lumMod val="20000"/>
                <a:lumOff val="80000"/>
              </a:schemeClr>
            </a:solidFill>
          </p:spPr>
          <p:txBody>
            <a:bodyPr wrap="square" rtlCol="0">
              <a:spAutoFit/>
            </a:bodyPr>
            <a:lstStyle/>
            <a:p>
              <a:pPr algn="ctr"/>
              <a:r>
                <a:rPr lang="pt-BR" sz="1600" dirty="0"/>
                <a:t>Babilônia</a:t>
              </a:r>
            </a:p>
          </p:txBody>
        </p:sp>
        <p:sp>
          <p:nvSpPr>
            <p:cNvPr id="56" name="CaixaDeTexto 55"/>
            <p:cNvSpPr txBox="1"/>
            <p:nvPr/>
          </p:nvSpPr>
          <p:spPr>
            <a:xfrm>
              <a:off x="6940856" y="3737122"/>
              <a:ext cx="1306488" cy="338554"/>
            </a:xfrm>
            <a:prstGeom prst="rect">
              <a:avLst/>
            </a:prstGeom>
            <a:solidFill>
              <a:schemeClr val="tx2">
                <a:lumMod val="20000"/>
                <a:lumOff val="80000"/>
              </a:schemeClr>
            </a:solidFill>
          </p:spPr>
          <p:txBody>
            <a:bodyPr wrap="square" rtlCol="0">
              <a:spAutoFit/>
            </a:bodyPr>
            <a:lstStyle/>
            <a:p>
              <a:pPr algn="ctr"/>
              <a:r>
                <a:rPr lang="pt-BR" sz="1600" dirty="0"/>
                <a:t>Grécia</a:t>
              </a:r>
            </a:p>
          </p:txBody>
        </p:sp>
        <p:sp>
          <p:nvSpPr>
            <p:cNvPr id="57" name="CaixaDeTexto 56"/>
            <p:cNvSpPr txBox="1"/>
            <p:nvPr/>
          </p:nvSpPr>
          <p:spPr>
            <a:xfrm>
              <a:off x="6906378" y="4953732"/>
              <a:ext cx="1306488" cy="338554"/>
            </a:xfrm>
            <a:prstGeom prst="rect">
              <a:avLst/>
            </a:prstGeom>
            <a:solidFill>
              <a:schemeClr val="tx2">
                <a:lumMod val="20000"/>
                <a:lumOff val="80000"/>
              </a:schemeClr>
            </a:solidFill>
          </p:spPr>
          <p:txBody>
            <a:bodyPr wrap="square" rtlCol="0">
              <a:spAutoFit/>
            </a:bodyPr>
            <a:lstStyle/>
            <a:p>
              <a:pPr algn="ctr"/>
              <a:r>
                <a:rPr lang="pt-BR" sz="1600" dirty="0"/>
                <a:t>Roma</a:t>
              </a:r>
            </a:p>
          </p:txBody>
        </p:sp>
        <p:sp>
          <p:nvSpPr>
            <p:cNvPr id="58" name="CaixaDeTexto 57"/>
            <p:cNvSpPr txBox="1"/>
            <p:nvPr/>
          </p:nvSpPr>
          <p:spPr>
            <a:xfrm>
              <a:off x="6932080" y="6302450"/>
              <a:ext cx="1306488" cy="338554"/>
            </a:xfrm>
            <a:prstGeom prst="rect">
              <a:avLst/>
            </a:prstGeom>
            <a:solidFill>
              <a:schemeClr val="tx2">
                <a:lumMod val="20000"/>
                <a:lumOff val="80000"/>
              </a:schemeClr>
            </a:solidFill>
          </p:spPr>
          <p:txBody>
            <a:bodyPr wrap="square" rtlCol="0">
              <a:spAutoFit/>
            </a:bodyPr>
            <a:lstStyle/>
            <a:p>
              <a:pPr algn="ctr"/>
              <a:r>
                <a:rPr lang="pt-BR" sz="1600" dirty="0"/>
                <a:t>Reino</a:t>
              </a:r>
            </a:p>
          </p:txBody>
        </p:sp>
        <p:sp>
          <p:nvSpPr>
            <p:cNvPr id="59" name="CaixaDeTexto 58"/>
            <p:cNvSpPr txBox="1"/>
            <p:nvPr/>
          </p:nvSpPr>
          <p:spPr>
            <a:xfrm>
              <a:off x="6941413" y="2718469"/>
              <a:ext cx="1306488" cy="338554"/>
            </a:xfrm>
            <a:prstGeom prst="rect">
              <a:avLst/>
            </a:prstGeom>
            <a:solidFill>
              <a:schemeClr val="tx2">
                <a:lumMod val="20000"/>
                <a:lumOff val="80000"/>
              </a:schemeClr>
            </a:solidFill>
          </p:spPr>
          <p:txBody>
            <a:bodyPr wrap="square" rtlCol="0">
              <a:spAutoFit/>
            </a:bodyPr>
            <a:lstStyle/>
            <a:p>
              <a:pPr algn="ctr"/>
              <a:r>
                <a:rPr lang="pt-BR" sz="1600" dirty="0"/>
                <a:t>Medo-Persa</a:t>
              </a:r>
            </a:p>
          </p:txBody>
        </p:sp>
        <p:sp>
          <p:nvSpPr>
            <p:cNvPr id="60" name="CaixaDeTexto 59"/>
            <p:cNvSpPr txBox="1"/>
            <p:nvPr/>
          </p:nvSpPr>
          <p:spPr>
            <a:xfrm>
              <a:off x="6911252" y="5332100"/>
              <a:ext cx="1333156" cy="584775"/>
            </a:xfrm>
            <a:prstGeom prst="rect">
              <a:avLst/>
            </a:prstGeom>
            <a:solidFill>
              <a:schemeClr val="bg1">
                <a:alpha val="56000"/>
              </a:schemeClr>
            </a:solidFill>
          </p:spPr>
          <p:txBody>
            <a:bodyPr wrap="square" rtlCol="0">
              <a:spAutoFit/>
            </a:bodyPr>
            <a:lstStyle/>
            <a:p>
              <a:pPr algn="ctr"/>
              <a:r>
                <a:rPr lang="pt-BR" sz="1600" b="1" dirty="0">
                  <a:solidFill>
                    <a:srgbClr val="C00000"/>
                  </a:solidFill>
                </a:rPr>
                <a:t>Apo. 13:1-10; 17:1-18</a:t>
              </a:r>
            </a:p>
          </p:txBody>
        </p:sp>
      </p:grpSp>
    </p:spTree>
    <p:extLst>
      <p:ext uri="{BB962C8B-B14F-4D97-AF65-F5344CB8AC3E}">
        <p14:creationId xmlns:p14="http://schemas.microsoft.com/office/powerpoint/2010/main" val="74301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11495</TotalTime>
  <Words>1157</Words>
  <Application>Microsoft Office PowerPoint</Application>
  <PresentationFormat>Apresentação na tela (4:3)</PresentationFormat>
  <Paragraphs>678</Paragraphs>
  <Slides>95</Slides>
  <Notes>0</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95</vt:i4>
      </vt:variant>
    </vt:vector>
  </HeadingPairs>
  <TitlesOfParts>
    <vt:vector size="97" baseType="lpstr">
      <vt:lpstr>1_Office Theme</vt:lpstr>
      <vt:lpstr>Document</vt:lpstr>
      <vt:lpstr>Apresentação do PowerPoint</vt:lpstr>
      <vt:lpstr>Apresentação do PowerPoint</vt:lpstr>
      <vt:lpstr>Apresentação do PowerPoint</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Daniel – Capítulo 7</vt:lpstr>
      <vt:lpstr>Apresentação do PowerPoint</vt:lpstr>
      <vt:lpstr>RESUMO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User</cp:lastModifiedBy>
  <cp:revision>67</cp:revision>
  <dcterms:created xsi:type="dcterms:W3CDTF">2014-01-20T17:22:33Z</dcterms:created>
  <dcterms:modified xsi:type="dcterms:W3CDTF">2020-04-09T12:38:11Z</dcterms:modified>
</cp:coreProperties>
</file>